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14"/>
  </p:notesMasterIdLst>
  <p:handoutMasterIdLst>
    <p:handoutMasterId r:id="rId15"/>
  </p:handoutMasterIdLst>
  <p:sldIdLst>
    <p:sldId id="260" r:id="rId2"/>
    <p:sldId id="261" r:id="rId3"/>
    <p:sldId id="266" r:id="rId4"/>
    <p:sldId id="267" r:id="rId5"/>
    <p:sldId id="268" r:id="rId6"/>
    <p:sldId id="269" r:id="rId7"/>
    <p:sldId id="270" r:id="rId8"/>
    <p:sldId id="271" r:id="rId9"/>
    <p:sldId id="272" r:id="rId10"/>
    <p:sldId id="273" r:id="rId11"/>
    <p:sldId id="274" r:id="rId12"/>
    <p:sldId id="275" r:id="rId13"/>
  </p:sldIdLst>
  <p:sldSz cx="9144000" cy="6858000" type="screen4x3"/>
  <p:notesSz cx="6954838"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44" autoAdjust="0"/>
    <p:restoredTop sz="94660"/>
  </p:normalViewPr>
  <p:slideViewPr>
    <p:cSldViewPr>
      <p:cViewPr varScale="1">
        <p:scale>
          <a:sx n="89" d="100"/>
          <a:sy n="89" d="100"/>
        </p:scale>
        <p:origin x="49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3647"/>
          </a:xfrm>
          <a:prstGeom prst="rect">
            <a:avLst/>
          </a:prstGeom>
        </p:spPr>
        <p:txBody>
          <a:bodyPr vert="horz" lIns="92546" tIns="46273" rIns="92546" bIns="46273"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3647"/>
          </a:xfrm>
          <a:prstGeom prst="rect">
            <a:avLst/>
          </a:prstGeom>
        </p:spPr>
        <p:txBody>
          <a:bodyPr vert="horz" lIns="92546" tIns="46273" rIns="92546" bIns="46273" rtlCol="0"/>
          <a:lstStyle>
            <a:lvl1pPr algn="r">
              <a:defRPr sz="1200"/>
            </a:lvl1pPr>
          </a:lstStyle>
          <a:p>
            <a:fld id="{EB35B271-C4BE-4BFC-B94E-9BF8C0BC4BA2}" type="datetimeFigureOut">
              <a:rPr lang="en-US" smtClean="0"/>
              <a:t>5/2/2016</a:t>
            </a:fld>
            <a:endParaRPr lang="en-US"/>
          </a:p>
        </p:txBody>
      </p:sp>
      <p:sp>
        <p:nvSpPr>
          <p:cNvPr id="4" name="Footer Placeholder 3"/>
          <p:cNvSpPr>
            <a:spLocks noGrp="1"/>
          </p:cNvSpPr>
          <p:nvPr>
            <p:ph type="ftr" sz="quarter" idx="2"/>
          </p:nvPr>
        </p:nvSpPr>
        <p:spPr>
          <a:xfrm>
            <a:off x="0" y="8777193"/>
            <a:ext cx="3013763" cy="463646"/>
          </a:xfrm>
          <a:prstGeom prst="rect">
            <a:avLst/>
          </a:prstGeom>
        </p:spPr>
        <p:txBody>
          <a:bodyPr vert="horz" lIns="92546" tIns="46273" rIns="92546" bIns="46273"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777193"/>
            <a:ext cx="3013763" cy="463646"/>
          </a:xfrm>
          <a:prstGeom prst="rect">
            <a:avLst/>
          </a:prstGeom>
        </p:spPr>
        <p:txBody>
          <a:bodyPr vert="horz" lIns="92546" tIns="46273" rIns="92546" bIns="46273" rtlCol="0" anchor="b"/>
          <a:lstStyle>
            <a:lvl1pPr algn="r">
              <a:defRPr sz="1200"/>
            </a:lvl1pPr>
          </a:lstStyle>
          <a:p>
            <a:fld id="{D65803A4-AAF3-48F4-AFB9-F77E021D8C69}" type="slidenum">
              <a:rPr lang="en-US" smtClean="0"/>
              <a:t>‹#›</a:t>
            </a:fld>
            <a:endParaRPr lang="en-US"/>
          </a:p>
        </p:txBody>
      </p:sp>
    </p:spTree>
    <p:extLst>
      <p:ext uri="{BB962C8B-B14F-4D97-AF65-F5344CB8AC3E}">
        <p14:creationId xmlns:p14="http://schemas.microsoft.com/office/powerpoint/2010/main" val="32993642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2042"/>
          </a:xfrm>
          <a:prstGeom prst="rect">
            <a:avLst/>
          </a:prstGeom>
        </p:spPr>
        <p:txBody>
          <a:bodyPr vert="horz" lIns="92546" tIns="46273" rIns="92546" bIns="46273" rtlCol="0"/>
          <a:lstStyle>
            <a:lvl1pPr algn="l">
              <a:defRPr sz="1200"/>
            </a:lvl1pPr>
          </a:lstStyle>
          <a:p>
            <a:endParaRPr lang="en-US"/>
          </a:p>
        </p:txBody>
      </p:sp>
      <p:sp>
        <p:nvSpPr>
          <p:cNvPr id="3" name="Date Placeholder 2"/>
          <p:cNvSpPr>
            <a:spLocks noGrp="1"/>
          </p:cNvSpPr>
          <p:nvPr>
            <p:ph type="dt" idx="1"/>
          </p:nvPr>
        </p:nvSpPr>
        <p:spPr>
          <a:xfrm>
            <a:off x="3939466" y="0"/>
            <a:ext cx="3013763" cy="462042"/>
          </a:xfrm>
          <a:prstGeom prst="rect">
            <a:avLst/>
          </a:prstGeom>
        </p:spPr>
        <p:txBody>
          <a:bodyPr vert="horz" lIns="92546" tIns="46273" rIns="92546" bIns="46273" rtlCol="0"/>
          <a:lstStyle>
            <a:lvl1pPr algn="r">
              <a:defRPr sz="1200"/>
            </a:lvl1pPr>
          </a:lstStyle>
          <a:p>
            <a:fld id="{63441772-22A3-4763-9FA6-412A6BC07DE0}" type="datetimeFigureOut">
              <a:rPr lang="en-US" smtClean="0"/>
              <a:t>5/2/2016</a:t>
            </a:fld>
            <a:endParaRPr lang="en-US"/>
          </a:p>
        </p:txBody>
      </p:sp>
      <p:sp>
        <p:nvSpPr>
          <p:cNvPr id="4" name="Slide Image Placeholder 3"/>
          <p:cNvSpPr>
            <a:spLocks noGrp="1" noRot="1" noChangeAspect="1"/>
          </p:cNvSpPr>
          <p:nvPr>
            <p:ph type="sldImg" idx="2"/>
          </p:nvPr>
        </p:nvSpPr>
        <p:spPr>
          <a:xfrm>
            <a:off x="1168400" y="693738"/>
            <a:ext cx="4618038" cy="3463925"/>
          </a:xfrm>
          <a:prstGeom prst="rect">
            <a:avLst/>
          </a:prstGeom>
          <a:noFill/>
          <a:ln w="12700">
            <a:solidFill>
              <a:prstClr val="black"/>
            </a:solidFill>
          </a:ln>
        </p:spPr>
        <p:txBody>
          <a:bodyPr vert="horz" lIns="92546" tIns="46273" rIns="92546" bIns="46273" rtlCol="0" anchor="ctr"/>
          <a:lstStyle/>
          <a:p>
            <a:endParaRPr lang="en-US"/>
          </a:p>
        </p:txBody>
      </p:sp>
      <p:sp>
        <p:nvSpPr>
          <p:cNvPr id="5" name="Notes Placeholder 4"/>
          <p:cNvSpPr>
            <a:spLocks noGrp="1"/>
          </p:cNvSpPr>
          <p:nvPr>
            <p:ph type="body" sz="quarter" idx="3"/>
          </p:nvPr>
        </p:nvSpPr>
        <p:spPr>
          <a:xfrm>
            <a:off x="695484" y="4389398"/>
            <a:ext cx="5563870" cy="4158377"/>
          </a:xfrm>
          <a:prstGeom prst="rect">
            <a:avLst/>
          </a:prstGeom>
        </p:spPr>
        <p:txBody>
          <a:bodyPr vert="horz" lIns="92546" tIns="46273" rIns="92546" bIns="4627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7192"/>
            <a:ext cx="3013763" cy="462042"/>
          </a:xfrm>
          <a:prstGeom prst="rect">
            <a:avLst/>
          </a:prstGeom>
        </p:spPr>
        <p:txBody>
          <a:bodyPr vert="horz" lIns="92546" tIns="46273" rIns="92546" bIns="46273"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777192"/>
            <a:ext cx="3013763" cy="462042"/>
          </a:xfrm>
          <a:prstGeom prst="rect">
            <a:avLst/>
          </a:prstGeom>
        </p:spPr>
        <p:txBody>
          <a:bodyPr vert="horz" lIns="92546" tIns="46273" rIns="92546" bIns="46273" rtlCol="0" anchor="b"/>
          <a:lstStyle>
            <a:lvl1pPr algn="r">
              <a:defRPr sz="1200"/>
            </a:lvl1pPr>
          </a:lstStyle>
          <a:p>
            <a:fld id="{7ADF73E4-DD93-43C6-B378-2F1081D2FA44}" type="slidenum">
              <a:rPr lang="en-US" smtClean="0"/>
              <a:t>‹#›</a:t>
            </a:fld>
            <a:endParaRPr lang="en-US"/>
          </a:p>
        </p:txBody>
      </p:sp>
    </p:spTree>
    <p:extLst>
      <p:ext uri="{BB962C8B-B14F-4D97-AF65-F5344CB8AC3E}">
        <p14:creationId xmlns:p14="http://schemas.microsoft.com/office/powerpoint/2010/main" val="4136388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extLst>
      <p:ext uri="{BB962C8B-B14F-4D97-AF65-F5344CB8AC3E}">
        <p14:creationId xmlns:p14="http://schemas.microsoft.com/office/powerpoint/2010/main" val="3439710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solidFill>
                <a:srgbClr val="FFFFFF"/>
              </a:solidFill>
            </a:endParaRPr>
          </a:p>
        </p:txBody>
      </p:sp>
      <p:sp>
        <p:nvSpPr>
          <p:cNvPr id="5" name="Footer Placeholder 4"/>
          <p:cNvSpPr>
            <a:spLocks noGrp="1"/>
          </p:cNvSpPr>
          <p:nvPr>
            <p:ph type="ftr" sz="quarter" idx="11"/>
          </p:nvPr>
        </p:nvSpPr>
        <p:spPr/>
        <p:txBody>
          <a:bodyPr/>
          <a:lstStyle/>
          <a:p>
            <a:pPr>
              <a:defRPr/>
            </a:pPr>
            <a:endParaRPr lang="en-US">
              <a:solidFill>
                <a:srgbClr val="FFFFFF"/>
              </a:solidFill>
            </a:endParaRPr>
          </a:p>
        </p:txBody>
      </p:sp>
      <p:sp>
        <p:nvSpPr>
          <p:cNvPr id="6" name="Slide Number Placeholder 5"/>
          <p:cNvSpPr>
            <a:spLocks noGrp="1"/>
          </p:cNvSpPr>
          <p:nvPr>
            <p:ph type="sldNum" sz="quarter" idx="12"/>
          </p:nvPr>
        </p:nvSpPr>
        <p:spPr/>
        <p:txBody>
          <a:bodyPr/>
          <a:lstStyle/>
          <a:p>
            <a:pPr>
              <a:defRPr/>
            </a:pPr>
            <a:fld id="{F3398D3B-32A3-4FAD-9394-6F0DBF330655}" type="slidenum">
              <a:rPr lang="en-US" smtClean="0">
                <a:solidFill>
                  <a:srgbClr val="FFFFFF"/>
                </a:solidFill>
              </a:rPr>
              <a:pPr>
                <a:defRPr/>
              </a:pPr>
              <a:t>‹#›</a:t>
            </a:fld>
            <a:endParaRPr lang="en-US">
              <a:solidFill>
                <a:srgbClr val="FFFFFF"/>
              </a:solidFill>
            </a:endParaRP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4300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91440" rIns="45720" bIns="914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solidFill>
                <a:srgbClr val="FFFFFF"/>
              </a:solidFill>
            </a:endParaRPr>
          </a:p>
        </p:txBody>
      </p:sp>
      <p:sp>
        <p:nvSpPr>
          <p:cNvPr id="5" name="Footer Placeholder 4"/>
          <p:cNvSpPr>
            <a:spLocks noGrp="1"/>
          </p:cNvSpPr>
          <p:nvPr>
            <p:ph type="ftr" sz="quarter" idx="11"/>
          </p:nvPr>
        </p:nvSpPr>
        <p:spPr/>
        <p:txBody>
          <a:bodyPr/>
          <a:lstStyle/>
          <a:p>
            <a:pPr>
              <a:defRPr/>
            </a:pPr>
            <a:endParaRPr lang="en-US">
              <a:solidFill>
                <a:srgbClr val="FFFFFF"/>
              </a:solidFill>
            </a:endParaRPr>
          </a:p>
        </p:txBody>
      </p:sp>
      <p:sp>
        <p:nvSpPr>
          <p:cNvPr id="6" name="Slide Number Placeholder 5"/>
          <p:cNvSpPr>
            <a:spLocks noGrp="1"/>
          </p:cNvSpPr>
          <p:nvPr>
            <p:ph type="sldNum" sz="quarter" idx="12"/>
          </p:nvPr>
        </p:nvSpPr>
        <p:spPr/>
        <p:txBody>
          <a:bodyPr/>
          <a:lstStyle/>
          <a:p>
            <a:pPr>
              <a:defRPr/>
            </a:pPr>
            <a:fld id="{EEE18C4A-5A50-4C34-A16F-4DDA33C8E87E}"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37914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91440" rIns="45720" bIns="9144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solidFill>
                <a:srgbClr val="FFFFFF"/>
              </a:solidFill>
            </a:endParaRPr>
          </a:p>
        </p:txBody>
      </p:sp>
      <p:sp>
        <p:nvSpPr>
          <p:cNvPr id="5" name="Footer Placeholder 4"/>
          <p:cNvSpPr>
            <a:spLocks noGrp="1"/>
          </p:cNvSpPr>
          <p:nvPr>
            <p:ph type="ftr" sz="quarter" idx="11"/>
          </p:nvPr>
        </p:nvSpPr>
        <p:spPr/>
        <p:txBody>
          <a:bodyPr/>
          <a:lstStyle/>
          <a:p>
            <a:pPr>
              <a:defRPr/>
            </a:pPr>
            <a:endParaRPr lang="en-US">
              <a:solidFill>
                <a:srgbClr val="FFFFFF"/>
              </a:solidFill>
            </a:endParaRPr>
          </a:p>
        </p:txBody>
      </p:sp>
      <p:sp>
        <p:nvSpPr>
          <p:cNvPr id="6" name="Slide Number Placeholder 5"/>
          <p:cNvSpPr>
            <a:spLocks noGrp="1"/>
          </p:cNvSpPr>
          <p:nvPr>
            <p:ph type="sldNum" sz="quarter" idx="12"/>
          </p:nvPr>
        </p:nvSpPr>
        <p:spPr/>
        <p:txBody>
          <a:bodyPr/>
          <a:lstStyle/>
          <a:p>
            <a:pPr>
              <a:defRPr/>
            </a:pPr>
            <a:fld id="{A44E2C63-EB70-46BB-B368-529263715E83}"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883466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solidFill>
                <a:srgbClr val="FFFFFF"/>
              </a:solidFill>
            </a:endParaRPr>
          </a:p>
        </p:txBody>
      </p:sp>
      <p:sp>
        <p:nvSpPr>
          <p:cNvPr id="5" name="Footer Placeholder 4"/>
          <p:cNvSpPr>
            <a:spLocks noGrp="1"/>
          </p:cNvSpPr>
          <p:nvPr>
            <p:ph type="ftr" sz="quarter" idx="11"/>
          </p:nvPr>
        </p:nvSpPr>
        <p:spPr/>
        <p:txBody>
          <a:bodyPr/>
          <a:lstStyle/>
          <a:p>
            <a:pPr>
              <a:defRPr/>
            </a:pPr>
            <a:endParaRPr lang="en-US">
              <a:solidFill>
                <a:srgbClr val="FFFFFF"/>
              </a:solidFill>
            </a:endParaRPr>
          </a:p>
        </p:txBody>
      </p:sp>
      <p:sp>
        <p:nvSpPr>
          <p:cNvPr id="6" name="Slide Number Placeholder 5"/>
          <p:cNvSpPr>
            <a:spLocks noGrp="1"/>
          </p:cNvSpPr>
          <p:nvPr>
            <p:ph type="sldNum" sz="quarter" idx="12"/>
          </p:nvPr>
        </p:nvSpPr>
        <p:spPr/>
        <p:txBody>
          <a:bodyPr/>
          <a:lstStyle/>
          <a:p>
            <a:pPr>
              <a:defRPr/>
            </a:pPr>
            <a:fld id="{31402A5C-AE6B-4EDD-B5AF-215BC92F0E7B}"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388147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solidFill>
                <a:srgbClr val="FFFFFF"/>
              </a:solidFill>
            </a:endParaRPr>
          </a:p>
        </p:txBody>
      </p:sp>
      <p:sp>
        <p:nvSpPr>
          <p:cNvPr id="5" name="Footer Placeholder 4"/>
          <p:cNvSpPr>
            <a:spLocks noGrp="1"/>
          </p:cNvSpPr>
          <p:nvPr>
            <p:ph type="ftr" sz="quarter" idx="11"/>
          </p:nvPr>
        </p:nvSpPr>
        <p:spPr/>
        <p:txBody>
          <a:bodyPr/>
          <a:lstStyle/>
          <a:p>
            <a:pPr>
              <a:defRPr/>
            </a:pPr>
            <a:endParaRPr lang="en-US">
              <a:solidFill>
                <a:srgbClr val="FFFFFF"/>
              </a:solidFill>
            </a:endParaRPr>
          </a:p>
        </p:txBody>
      </p:sp>
      <p:sp>
        <p:nvSpPr>
          <p:cNvPr id="6" name="Slide Number Placeholder 5"/>
          <p:cNvSpPr>
            <a:spLocks noGrp="1"/>
          </p:cNvSpPr>
          <p:nvPr>
            <p:ph type="sldNum" sz="quarter" idx="12"/>
          </p:nvPr>
        </p:nvSpPr>
        <p:spPr/>
        <p:txBody>
          <a:bodyPr/>
          <a:lstStyle/>
          <a:p>
            <a:pPr>
              <a:defRPr/>
            </a:pPr>
            <a:fld id="{76FDAD70-4830-458C-B098-A54CC813173E}" type="slidenum">
              <a:rPr lang="en-US" smtClean="0">
                <a:solidFill>
                  <a:srgbClr val="FFFFFF"/>
                </a:solidFill>
              </a:rPr>
              <a:pPr>
                <a:defRPr/>
              </a:pPr>
              <a:t>‹#›</a:t>
            </a:fld>
            <a:endParaRPr lang="en-US">
              <a:solidFill>
                <a:srgbClr val="FFFFFF"/>
              </a:solidFill>
            </a:endParaRP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2930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solidFill>
                <a:srgbClr val="FFFFFF"/>
              </a:solidFill>
            </a:endParaRPr>
          </a:p>
        </p:txBody>
      </p:sp>
      <p:sp>
        <p:nvSpPr>
          <p:cNvPr id="6" name="Footer Placeholder 5"/>
          <p:cNvSpPr>
            <a:spLocks noGrp="1"/>
          </p:cNvSpPr>
          <p:nvPr>
            <p:ph type="ftr" sz="quarter" idx="11"/>
          </p:nvPr>
        </p:nvSpPr>
        <p:spPr/>
        <p:txBody>
          <a:bodyPr/>
          <a:lstStyle/>
          <a:p>
            <a:pPr>
              <a:defRPr/>
            </a:pPr>
            <a:endParaRPr lang="en-US">
              <a:solidFill>
                <a:srgbClr val="FFFFFF"/>
              </a:solidFill>
            </a:endParaRPr>
          </a:p>
        </p:txBody>
      </p:sp>
      <p:sp>
        <p:nvSpPr>
          <p:cNvPr id="7" name="Slide Number Placeholder 6"/>
          <p:cNvSpPr>
            <a:spLocks noGrp="1"/>
          </p:cNvSpPr>
          <p:nvPr>
            <p:ph type="sldNum" sz="quarter" idx="12"/>
          </p:nvPr>
        </p:nvSpPr>
        <p:spPr/>
        <p:txBody>
          <a:bodyPr/>
          <a:lstStyle/>
          <a:p>
            <a:pPr>
              <a:defRPr/>
            </a:pPr>
            <a:fld id="{31024C63-05BF-43F7-A9EA-A1A2A17840C6}"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393919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lumMod val="9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lumMod val="9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solidFill>
                <a:srgbClr val="FFFFFF"/>
              </a:solidFill>
            </a:endParaRPr>
          </a:p>
        </p:txBody>
      </p:sp>
      <p:sp>
        <p:nvSpPr>
          <p:cNvPr id="8" name="Footer Placeholder 7"/>
          <p:cNvSpPr>
            <a:spLocks noGrp="1"/>
          </p:cNvSpPr>
          <p:nvPr>
            <p:ph type="ftr" sz="quarter" idx="11"/>
          </p:nvPr>
        </p:nvSpPr>
        <p:spPr/>
        <p:txBody>
          <a:bodyPr/>
          <a:lstStyle/>
          <a:p>
            <a:pPr>
              <a:defRPr/>
            </a:pPr>
            <a:endParaRPr lang="en-US">
              <a:solidFill>
                <a:srgbClr val="FFFFFF"/>
              </a:solidFill>
            </a:endParaRPr>
          </a:p>
        </p:txBody>
      </p:sp>
      <p:sp>
        <p:nvSpPr>
          <p:cNvPr id="9" name="Slide Number Placeholder 8"/>
          <p:cNvSpPr>
            <a:spLocks noGrp="1"/>
          </p:cNvSpPr>
          <p:nvPr>
            <p:ph type="sldNum" sz="quarter" idx="12"/>
          </p:nvPr>
        </p:nvSpPr>
        <p:spPr/>
        <p:txBody>
          <a:bodyPr/>
          <a:lstStyle/>
          <a:p>
            <a:pPr>
              <a:defRPr/>
            </a:pPr>
            <a:fld id="{2CE67253-05E5-4257-9040-5F18409BD554}"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258029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solidFill>
                <a:srgbClr val="FFFFFF"/>
              </a:solidFill>
            </a:endParaRPr>
          </a:p>
        </p:txBody>
      </p:sp>
      <p:sp>
        <p:nvSpPr>
          <p:cNvPr id="4" name="Footer Placeholder 3"/>
          <p:cNvSpPr>
            <a:spLocks noGrp="1"/>
          </p:cNvSpPr>
          <p:nvPr>
            <p:ph type="ftr" sz="quarter" idx="11"/>
          </p:nvPr>
        </p:nvSpPr>
        <p:spPr/>
        <p:txBody>
          <a:bodyPr/>
          <a:lstStyle/>
          <a:p>
            <a:pPr>
              <a:defRPr/>
            </a:pPr>
            <a:endParaRPr lang="en-US">
              <a:solidFill>
                <a:srgbClr val="FFFFFF"/>
              </a:solidFill>
            </a:endParaRPr>
          </a:p>
        </p:txBody>
      </p:sp>
      <p:sp>
        <p:nvSpPr>
          <p:cNvPr id="5" name="Slide Number Placeholder 4"/>
          <p:cNvSpPr>
            <a:spLocks noGrp="1"/>
          </p:cNvSpPr>
          <p:nvPr>
            <p:ph type="sldNum" sz="quarter" idx="12"/>
          </p:nvPr>
        </p:nvSpPr>
        <p:spPr/>
        <p:txBody>
          <a:bodyPr/>
          <a:lstStyle/>
          <a:p>
            <a:pPr>
              <a:defRPr/>
            </a:pPr>
            <a:fld id="{7F10337E-0ECE-46D7-A3D3-B3907218E719}"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118505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endParaRPr lang="en-US">
              <a:solidFill>
                <a:srgbClr val="FFFFFF"/>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a:solidFill>
                <a:srgbClr val="FFFFFF"/>
              </a:solidFill>
            </a:endParaRPr>
          </a:p>
        </p:txBody>
      </p:sp>
      <p:sp>
        <p:nvSpPr>
          <p:cNvPr id="9" name="Slide Number Placeholder 8"/>
          <p:cNvSpPr>
            <a:spLocks noGrp="1"/>
          </p:cNvSpPr>
          <p:nvPr>
            <p:ph type="sldNum" sz="quarter" idx="12"/>
          </p:nvPr>
        </p:nvSpPr>
        <p:spPr/>
        <p:txBody>
          <a:bodyPr/>
          <a:lstStyle/>
          <a:p>
            <a:pPr>
              <a:defRPr/>
            </a:pPr>
            <a:fld id="{E34A4F4C-59BA-4C83-B87D-8885672BAFBC}"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628001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 y="0"/>
            <a:ext cx="3038093"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pPr>
              <a:defRPr/>
            </a:pPr>
            <a:endParaRPr lang="en-US">
              <a:solidFill>
                <a:srgbClr val="FFFFFF"/>
              </a:solidFill>
            </a:endParaRP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defRPr/>
            </a:pPr>
            <a:endParaRPr lang="en-US">
              <a:solidFill>
                <a:srgbClr val="FFFFFF"/>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91A1D7AB-9970-4EEF-B134-8BB43C54ACE9}"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908645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chemeClr val="tx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1">
              <a:lumMod val="50000"/>
              <a:lumOff val="5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59" y="5907023"/>
            <a:ext cx="7589520" cy="594360"/>
          </a:xfrm>
        </p:spPr>
        <p:txBody>
          <a:bodyPr lIns="91440" tIns="0" rIns="91440" bIns="0">
            <a:normAutofit/>
          </a:bodyPr>
          <a:lstStyle>
            <a:lvl1pPr marL="0" indent="0">
              <a:spcBef>
                <a:spcPts val="0"/>
              </a:spcBef>
              <a:spcAft>
                <a:spcPts val="600"/>
              </a:spcAft>
              <a:buNone/>
              <a:defRPr sz="15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tx2"/>
                </a:solidFill>
              </a:defRPr>
            </a:lvl1pPr>
          </a:lstStyle>
          <a:p>
            <a:pPr>
              <a:defRPr/>
            </a:pPr>
            <a:endParaRPr lang="en-US">
              <a:solidFill>
                <a:srgbClr val="FFFFFF"/>
              </a:solidFill>
            </a:endParaRPr>
          </a:p>
        </p:txBody>
      </p:sp>
      <p:sp>
        <p:nvSpPr>
          <p:cNvPr id="6" name="Footer Placeholder 5"/>
          <p:cNvSpPr>
            <a:spLocks noGrp="1"/>
          </p:cNvSpPr>
          <p:nvPr>
            <p:ph type="ftr" sz="quarter" idx="11"/>
          </p:nvPr>
        </p:nvSpPr>
        <p:spPr/>
        <p:txBody>
          <a:bodyPr/>
          <a:lstStyle>
            <a:lvl1pPr>
              <a:defRPr>
                <a:solidFill>
                  <a:schemeClr val="tx2"/>
                </a:solidFill>
              </a:defRPr>
            </a:lvl1pPr>
          </a:lstStyle>
          <a:p>
            <a:pPr>
              <a:defRPr/>
            </a:pPr>
            <a:endParaRPr lang="en-US">
              <a:solidFill>
                <a:srgbClr val="FFFFFF"/>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72DF504B-65EF-4C6C-96BA-85E8EB054711}"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076383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7" name="Rectangle 6"/>
          <p:cNvSpPr/>
          <p:nvPr/>
        </p:nvSpPr>
        <p:spPr>
          <a:xfrm>
            <a:off x="12" y="6400800"/>
            <a:ext cx="9143989"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0B2F0840-A3EB-4802-98F5-9837CF353A63}" type="datetimeFigureOut">
              <a:rPr lang="en-US" smtClean="0"/>
              <a:t>5/2/2016</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3BA6DC1D-226D-4F68-8B6C-5FC13ADFEDFD}"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7044592"/>
      </p:ext>
    </p:extLst>
  </p:cSld>
  <p:clrMap bg1="dk1" tx1="lt1" bg2="dk2" tx2="lt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3"/>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images.google.com/imgres?imgurl=http://www.weltchronik.de/ws/bio/d/donatello/da01466a-Donatello-1386mmddb-14661213d.jpg&amp;imgrefurl=http://www.weltchronik.de/ws/bio/d/donatello/da01466a-Donatello-1386mmddb-14661213d.htm&amp;h=446&amp;w=360&amp;sz=16&amp;hl=en&amp;sig2=KU34SDabCB-ySZ7TMcJ4EA&amp;start=1&amp;tbnid=haEDspXHMg8i2M:&amp;tbnh=127&amp;tbnw=103&amp;ei=LuvgReyvGaDWJKi3qcMG&amp;prev=/images?q=donatello&amp;svnum=10&amp;hl=en&amp;client=firefox-a&amp;rls=org.mozilla:en-US:official&amp;sa=G" TargetMode="External"/><Relationship Id="rId7" Type="http://schemas.openxmlformats.org/officeDocument/2006/relationships/hyperlink" Target="http://images.google.com/imgres?imgurl=http://www.library.vanderbilt.edu/speccol/images/Leonardo_daVinci.jpg&amp;imgrefurl=http://www.library.vanderbilt.edu/speccol/contini_volterra.shtml&amp;h=314&amp;w=250&amp;sz=14&amp;hl=en&amp;sig2=51o_UTI37kH6dCrZ_3ad8w&amp;start=2&amp;tbnid=Gfm4gLAWYFFyPM:&amp;tbnh=117&amp;tbnw=93&amp;ei=Y-vgRZGfCcyQJIyYnKcG&amp;prev=/images?q=da+vinci+portrait&amp;svnum=10&amp;hl=en&amp;client=firefox-a&amp;rls=org.mozilla:en-US:official&amp;sa=G" TargetMode="Externa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hyperlink" Target="http://images.google.com/imgres?imgurl=http://www.mezzo-mondo.com/arts/mm/raphael/raphael_portrait.jpg&amp;imgrefurl=http://www.mezzo-mondo.com/arts/mm/raphael/raphael.html&amp;h=363&amp;w=265&amp;sz=9&amp;hl=en&amp;sig2=F-F6yn3GYv_vWAhjx1VVRg&amp;start=1&amp;tbnid=LbzoptlIo3C8IM:&amp;tbnh=121&amp;tbnw=88&amp;ei=8evgRYScAqX-JJ-qgIYG&amp;prev=/images?q=Raphael+portrait&amp;svnum=10&amp;hl=en&amp;client=firefox-a&amp;rls=org.mozilla:en-US:official&amp;sa=G" TargetMode="External"/><Relationship Id="rId10" Type="http://schemas.openxmlformats.org/officeDocument/2006/relationships/image" Target="../media/image7.jpeg"/><Relationship Id="rId4" Type="http://schemas.openxmlformats.org/officeDocument/2006/relationships/image" Target="../media/image3.jpeg"/><Relationship Id="rId9"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goodreads.com" TargetMode="Externa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2.emf"/><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p:cNvSpPr txBox="1">
            <a:spLocks/>
          </p:cNvSpPr>
          <p:nvPr/>
        </p:nvSpPr>
        <p:spPr>
          <a:xfrm>
            <a:off x="152400" y="152400"/>
            <a:ext cx="8839200" cy="1752600"/>
          </a:xfrm>
          <a:prstGeom prst="rect">
            <a:avLst/>
          </a:prstGeom>
        </p:spPr>
        <p:txBody>
          <a:bodyPr/>
          <a:lstStyle/>
          <a:p>
            <a:pPr algn="ctr" eaLnBrk="0" fontAlgn="base" hangingPunct="0">
              <a:spcBef>
                <a:spcPct val="0"/>
              </a:spcBef>
              <a:spcAft>
                <a:spcPct val="0"/>
              </a:spcAft>
              <a:defRPr/>
            </a:pPr>
            <a:r>
              <a:rPr lang="en-US" sz="5400" b="1" kern="0" dirty="0" smtClean="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Renaissance </a:t>
            </a:r>
            <a:r>
              <a:rPr lang="en-US" sz="54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Figures: </a:t>
            </a:r>
            <a:r>
              <a:rPr lang="en-US" sz="5400" b="1" dirty="0" err="1">
                <a:solidFill>
                  <a:srgbClr val="FFFFFF"/>
                </a:solidFill>
                <a:latin typeface="Arial" panose="020B0604020202020204" pitchFamily="34" charset="0"/>
                <a:cs typeface="Arial" panose="020B0604020202020204" pitchFamily="34" charset="0"/>
              </a:rPr>
              <a:t>Niccolò</a:t>
            </a:r>
            <a:r>
              <a:rPr lang="en-US" sz="5400" b="1" dirty="0">
                <a:solidFill>
                  <a:srgbClr val="FFFFFF"/>
                </a:solidFill>
                <a:latin typeface="Arial" panose="020B0604020202020204" pitchFamily="34" charset="0"/>
                <a:cs typeface="Arial" panose="020B0604020202020204" pitchFamily="34" charset="0"/>
              </a:rPr>
              <a:t> Machiavelli</a:t>
            </a:r>
          </a:p>
        </p:txBody>
      </p:sp>
      <p:pic>
        <p:nvPicPr>
          <p:cNvPr id="6" name="Picture 5"/>
          <p:cNvPicPr>
            <a:picLocks noChangeAspect="1"/>
          </p:cNvPicPr>
          <p:nvPr/>
        </p:nvPicPr>
        <p:blipFill>
          <a:blip r:embed="rId3" cstate="print">
            <a:extLst/>
          </a:blip>
          <a:stretch>
            <a:fillRect/>
          </a:stretch>
        </p:blipFill>
        <p:spPr>
          <a:xfrm>
            <a:off x="3158211" y="1905000"/>
            <a:ext cx="4461789" cy="4950983"/>
          </a:xfrm>
          <a:prstGeom prst="rect">
            <a:avLst/>
          </a:prstGeom>
          <a:ln>
            <a:noFill/>
          </a:ln>
          <a:effectLst>
            <a:softEdge rad="112500"/>
          </a:effectLst>
        </p:spPr>
      </p:pic>
      <p:sp>
        <p:nvSpPr>
          <p:cNvPr id="2054" name="Oval Callout 1"/>
          <p:cNvSpPr>
            <a:spLocks noChangeArrowheads="1"/>
          </p:cNvSpPr>
          <p:nvPr/>
        </p:nvSpPr>
        <p:spPr bwMode="auto">
          <a:xfrm>
            <a:off x="152400" y="2438400"/>
            <a:ext cx="3690938" cy="2514600"/>
          </a:xfrm>
          <a:prstGeom prst="wedgeEllipseCallout">
            <a:avLst>
              <a:gd name="adj1" fmla="val 88301"/>
              <a:gd name="adj2" fmla="val -17065"/>
            </a:avLst>
          </a:prstGeom>
          <a:solidFill>
            <a:schemeClr val="tx1"/>
          </a:solidFill>
          <a:ln w="9525" algn="ctr">
            <a:solidFill>
              <a:schemeClr val="tx1"/>
            </a:solidFill>
            <a:round/>
            <a:headEnd/>
            <a:tailEnd/>
          </a:ln>
        </p:spPr>
        <p:txBody>
          <a:bodyPr/>
          <a:lstStyle/>
          <a:p>
            <a:pPr algn="ctr" eaLnBrk="0" fontAlgn="base" hangingPunct="0">
              <a:spcBef>
                <a:spcPct val="0"/>
              </a:spcBef>
              <a:spcAft>
                <a:spcPct val="0"/>
              </a:spcAft>
            </a:pPr>
            <a:r>
              <a:rPr lang="en-US" sz="3600" i="1">
                <a:solidFill>
                  <a:srgbClr val="C00000"/>
                </a:solidFill>
              </a:rPr>
              <a:t>“It is better to be feared than loved.”</a:t>
            </a:r>
          </a:p>
        </p:txBody>
      </p:sp>
    </p:spTree>
    <p:extLst>
      <p:ext uri="{BB962C8B-B14F-4D97-AF65-F5344CB8AC3E}">
        <p14:creationId xmlns:p14="http://schemas.microsoft.com/office/powerpoint/2010/main" val="25048826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8" name="Picture 4" descr="F:\PRINCE2%20for%20Dummies[1].jpg"/>
          <p:cNvPicPr>
            <a:picLocks noChangeAspect="1" noChangeArrowheads="1"/>
          </p:cNvPicPr>
          <p:nvPr/>
        </p:nvPicPr>
        <p:blipFill rotWithShape="1">
          <a:blip r:embed="rId2" cstate="print"/>
          <a:srcRect t="8412" r="2507" b="47832"/>
          <a:stretch/>
        </p:blipFill>
        <p:spPr bwMode="auto">
          <a:xfrm rot="21078966">
            <a:off x="6397777" y="1691754"/>
            <a:ext cx="2748694" cy="155128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perspectiveHeroicExtremeRightFacing"/>
            <a:lightRig rig="twoPt" dir="t">
              <a:rot lat="0" lon="0" rev="7200000"/>
            </a:lightRig>
          </a:scene3d>
          <a:sp3d>
            <a:bevelT w="25400" h="19050"/>
            <a:contourClr>
              <a:srgbClr val="FFFFFF"/>
            </a:contourClr>
          </a:sp3d>
        </p:spPr>
      </p:pic>
      <p:sp>
        <p:nvSpPr>
          <p:cNvPr id="14339" name="Title 1"/>
          <p:cNvSpPr>
            <a:spLocks noGrp="1"/>
          </p:cNvSpPr>
          <p:nvPr>
            <p:ph type="title"/>
          </p:nvPr>
        </p:nvSpPr>
        <p:spPr>
          <a:xfrm>
            <a:off x="114300" y="762000"/>
            <a:ext cx="6181725" cy="1847850"/>
          </a:xfrm>
        </p:spPr>
        <p:txBody>
          <a:bodyPr/>
          <a:lstStyle/>
          <a:p>
            <a:pPr algn="l"/>
            <a:r>
              <a:rPr lang="en-US" sz="2000" smtClean="0">
                <a:latin typeface="Arial" charset="0"/>
                <a:cs typeface="Arial" charset="0"/>
              </a:rPr>
              <a:t>	Machiavelli's </a:t>
            </a:r>
            <a:r>
              <a:rPr lang="en-US" sz="2000" i="1" smtClean="0">
                <a:latin typeface="Arial" charset="0"/>
                <a:cs typeface="Arial" charset="0"/>
              </a:rPr>
              <a:t>The Prince</a:t>
            </a:r>
            <a:r>
              <a:rPr lang="en-US" sz="2000" smtClean="0">
                <a:latin typeface="Arial" charset="0"/>
                <a:cs typeface="Arial" charset="0"/>
              </a:rPr>
              <a:t> was like a Renaissance guide book with advice for rulers.  In the book, Machiavelli made suggestions such as ‘don’t hire mercenaries’, ‘don’t borrow troops from your allies’ and ‘make people </a:t>
            </a:r>
            <a:r>
              <a:rPr lang="en-US" sz="2000" i="1" smtClean="0">
                <a:latin typeface="Arial" charset="0"/>
                <a:cs typeface="Arial" charset="0"/>
              </a:rPr>
              <a:t>think</a:t>
            </a:r>
            <a:r>
              <a:rPr lang="en-US" sz="2000" smtClean="0">
                <a:latin typeface="Arial" charset="0"/>
                <a:cs typeface="Arial" charset="0"/>
              </a:rPr>
              <a:t> you are merciful’.</a:t>
            </a:r>
          </a:p>
        </p:txBody>
      </p:sp>
      <p:sp>
        <p:nvSpPr>
          <p:cNvPr id="5" name="Rectangle 4"/>
          <p:cNvSpPr/>
          <p:nvPr/>
        </p:nvSpPr>
        <p:spPr bwMode="auto">
          <a:xfrm>
            <a:off x="-1447800" y="2882353"/>
            <a:ext cx="8991600" cy="1940702"/>
          </a:xfrm>
          <a:prstGeom prst="rect">
            <a:avLst/>
          </a:prstGeom>
          <a:solidFill>
            <a:srgbClr val="5A593D"/>
          </a:solidFill>
          <a:ln>
            <a:solidFill>
              <a:srgbClr val="4C4800"/>
            </a:solidFill>
            <a:headEnd type="none" w="med" len="med"/>
            <a:tailEnd type="none" w="med" len="med"/>
          </a:ln>
          <a:scene3d>
            <a:camera prst="perspectiveContrastingLeftFacing"/>
            <a:lightRig rig="threePt" dir="t"/>
          </a:scene3d>
          <a:sp3d>
            <a:bevelT prst="relaxedInset"/>
          </a:sp3d>
        </p:spPr>
        <p:style>
          <a:lnRef idx="2">
            <a:schemeClr val="dk1"/>
          </a:lnRef>
          <a:fillRef idx="1">
            <a:schemeClr val="lt1"/>
          </a:fillRef>
          <a:effectRef idx="0">
            <a:schemeClr val="dk1"/>
          </a:effectRef>
          <a:fontRef idx="minor">
            <a:schemeClr val="dk1"/>
          </a:fontRef>
        </p:style>
        <p:txBody>
          <a:bodyPr/>
          <a:lstStyle/>
          <a:p>
            <a:pPr algn="r" eaLnBrk="0" fontAlgn="base" hangingPunct="0">
              <a:spcBef>
                <a:spcPct val="0"/>
              </a:spcBef>
              <a:spcAft>
                <a:spcPct val="0"/>
              </a:spcAft>
              <a:defRPr/>
            </a:pPr>
            <a:r>
              <a:rPr lang="en-US" sz="2800" dirty="0">
                <a:solidFill>
                  <a:srgbClr val="FFFFFF"/>
                </a:solidFill>
                <a:effectLst>
                  <a:outerShdw blurRad="38100" dist="38100" dir="2700000" algn="tl">
                    <a:srgbClr val="000000">
                      <a:alpha val="43137"/>
                    </a:srgbClr>
                  </a:outerShdw>
                </a:effectLst>
                <a:latin typeface="BrockScript" pitchFamily="2" charset="0"/>
              </a:rPr>
              <a:t>“Step </a:t>
            </a:r>
            <a:r>
              <a:rPr lang="en-US" sz="3200" b="1" dirty="0">
                <a:solidFill>
                  <a:srgbClr val="FFFFFF"/>
                </a:solidFill>
                <a:effectLst>
                  <a:outerShdw blurRad="38100" dist="38100" dir="2700000" algn="tl">
                    <a:srgbClr val="000000">
                      <a:alpha val="43137"/>
                    </a:srgbClr>
                  </a:outerShdw>
                </a:effectLst>
                <a:latin typeface="BrockScript" pitchFamily="2" charset="0"/>
              </a:rPr>
              <a:t>one</a:t>
            </a:r>
            <a:r>
              <a:rPr lang="en-US" sz="2800" dirty="0">
                <a:solidFill>
                  <a:srgbClr val="FFFFFF"/>
                </a:solidFill>
                <a:effectLst>
                  <a:outerShdw blurRad="38100" dist="38100" dir="2700000" algn="tl">
                    <a:srgbClr val="000000">
                      <a:alpha val="43137"/>
                    </a:srgbClr>
                  </a:outerShdw>
                </a:effectLst>
                <a:latin typeface="BrockScript" pitchFamily="2" charset="0"/>
              </a:rPr>
              <a:t>, don’t hire mercenaries…”</a:t>
            </a:r>
          </a:p>
          <a:p>
            <a:pPr algn="r" eaLnBrk="0" fontAlgn="base" hangingPunct="0">
              <a:spcBef>
                <a:spcPct val="0"/>
              </a:spcBef>
              <a:spcAft>
                <a:spcPct val="0"/>
              </a:spcAft>
              <a:defRPr/>
            </a:pPr>
            <a:r>
              <a:rPr lang="en-US" sz="2800" dirty="0">
                <a:solidFill>
                  <a:srgbClr val="FFFFFF"/>
                </a:solidFill>
                <a:effectLst>
                  <a:outerShdw blurRad="38100" dist="38100" dir="2700000" algn="tl">
                    <a:srgbClr val="000000">
                      <a:alpha val="43137"/>
                    </a:srgbClr>
                  </a:outerShdw>
                </a:effectLst>
                <a:latin typeface="BrockScript" pitchFamily="2" charset="0"/>
              </a:rPr>
              <a:t>“Step </a:t>
            </a:r>
            <a:r>
              <a:rPr lang="en-US" sz="3200" b="1" dirty="0">
                <a:solidFill>
                  <a:srgbClr val="FFFFFF"/>
                </a:solidFill>
                <a:effectLst>
                  <a:outerShdw blurRad="38100" dist="38100" dir="2700000" algn="tl">
                    <a:srgbClr val="000000">
                      <a:alpha val="43137"/>
                    </a:srgbClr>
                  </a:outerShdw>
                </a:effectLst>
                <a:latin typeface="BrockScript" pitchFamily="2" charset="0"/>
              </a:rPr>
              <a:t>four</a:t>
            </a:r>
            <a:r>
              <a:rPr lang="en-US" sz="2800" dirty="0">
                <a:solidFill>
                  <a:srgbClr val="FFFFFF"/>
                </a:solidFill>
                <a:effectLst>
                  <a:outerShdw blurRad="38100" dist="38100" dir="2700000" algn="tl">
                    <a:srgbClr val="000000">
                      <a:alpha val="43137"/>
                    </a:srgbClr>
                  </a:outerShdw>
                </a:effectLst>
                <a:latin typeface="BrockScript" pitchFamily="2" charset="0"/>
              </a:rPr>
              <a:t>, don’t borrow troops from your allies…”</a:t>
            </a:r>
          </a:p>
          <a:p>
            <a:pPr algn="r" eaLnBrk="0" fontAlgn="base" hangingPunct="0">
              <a:spcBef>
                <a:spcPct val="0"/>
              </a:spcBef>
              <a:spcAft>
                <a:spcPct val="0"/>
              </a:spcAft>
              <a:defRPr/>
            </a:pPr>
            <a:r>
              <a:rPr lang="en-US" sz="2800" dirty="0">
                <a:solidFill>
                  <a:srgbClr val="FFFFFF"/>
                </a:solidFill>
                <a:effectLst>
                  <a:outerShdw blurRad="38100" dist="38100" dir="2700000" algn="tl">
                    <a:srgbClr val="000000">
                      <a:alpha val="43137"/>
                    </a:srgbClr>
                  </a:outerShdw>
                </a:effectLst>
                <a:latin typeface="BrockScript" pitchFamily="2" charset="0"/>
              </a:rPr>
              <a:t>“Step </a:t>
            </a:r>
            <a:r>
              <a:rPr lang="en-US" sz="3200" b="1" dirty="0">
                <a:solidFill>
                  <a:srgbClr val="FFFFFF"/>
                </a:solidFill>
                <a:effectLst>
                  <a:outerShdw blurRad="38100" dist="38100" dir="2700000" algn="tl">
                    <a:srgbClr val="000000">
                      <a:alpha val="43137"/>
                    </a:srgbClr>
                  </a:outerShdw>
                </a:effectLst>
                <a:latin typeface="BrockScript" pitchFamily="2" charset="0"/>
              </a:rPr>
              <a:t>seven</a:t>
            </a:r>
            <a:r>
              <a:rPr lang="en-US" sz="2800" dirty="0">
                <a:solidFill>
                  <a:srgbClr val="FFFFFF"/>
                </a:solidFill>
                <a:effectLst>
                  <a:outerShdw blurRad="38100" dist="38100" dir="2700000" algn="tl">
                    <a:srgbClr val="000000">
                      <a:alpha val="43137"/>
                    </a:srgbClr>
                  </a:outerShdw>
                </a:effectLst>
                <a:latin typeface="BrockScript" pitchFamily="2" charset="0"/>
              </a:rPr>
              <a:t>, make people think you are merciful, faithful, humane &amp; religious…”</a:t>
            </a:r>
          </a:p>
          <a:p>
            <a:pPr algn="r" eaLnBrk="0" fontAlgn="base" hangingPunct="0">
              <a:spcBef>
                <a:spcPct val="0"/>
              </a:spcBef>
              <a:spcAft>
                <a:spcPct val="0"/>
              </a:spcAft>
              <a:defRPr/>
            </a:pPr>
            <a:r>
              <a:rPr lang="en-US" sz="2800" dirty="0">
                <a:solidFill>
                  <a:srgbClr val="FFFFFF"/>
                </a:solidFill>
                <a:effectLst>
                  <a:outerShdw blurRad="38100" dist="38100" dir="2700000" algn="tl">
                    <a:srgbClr val="000000">
                      <a:alpha val="43137"/>
                    </a:srgbClr>
                  </a:outerShdw>
                </a:effectLst>
                <a:latin typeface="BrockScript" pitchFamily="2" charset="0"/>
              </a:rPr>
              <a:t>“Step </a:t>
            </a:r>
            <a:r>
              <a:rPr lang="en-US" sz="3200" b="1" dirty="0">
                <a:solidFill>
                  <a:srgbClr val="FFFFFF"/>
                </a:solidFill>
                <a:effectLst>
                  <a:outerShdw blurRad="38100" dist="38100" dir="2700000" algn="tl">
                    <a:srgbClr val="000000">
                      <a:alpha val="43137"/>
                    </a:srgbClr>
                  </a:outerShdw>
                </a:effectLst>
                <a:latin typeface="BrockScript" pitchFamily="2" charset="0"/>
              </a:rPr>
              <a:t>twelve</a:t>
            </a:r>
            <a:r>
              <a:rPr lang="en-US" sz="2800" dirty="0">
                <a:solidFill>
                  <a:srgbClr val="FFFFFF"/>
                </a:solidFill>
                <a:effectLst>
                  <a:outerShdw blurRad="38100" dist="38100" dir="2700000" algn="tl">
                    <a:srgbClr val="000000">
                      <a:alpha val="43137"/>
                    </a:srgbClr>
                  </a:outerShdw>
                </a:effectLst>
                <a:latin typeface="BrockScript" pitchFamily="2" charset="0"/>
              </a:rPr>
              <a:t>, make sure you are feared, but not to the point of hatred…”</a:t>
            </a:r>
          </a:p>
        </p:txBody>
      </p:sp>
      <p:sp>
        <p:nvSpPr>
          <p:cNvPr id="8" name="Title 1"/>
          <p:cNvSpPr txBox="1">
            <a:spLocks/>
          </p:cNvSpPr>
          <p:nvPr/>
        </p:nvSpPr>
        <p:spPr>
          <a:xfrm>
            <a:off x="0" y="76200"/>
            <a:ext cx="8305800" cy="560388"/>
          </a:xfrm>
          <a:prstGeom prst="rect">
            <a:avLst/>
          </a:prstGeom>
        </p:spPr>
        <p:txBody>
          <a:bodyPr/>
          <a:lstStyle/>
          <a:p>
            <a:pPr algn="ctr" eaLnBrk="0" fontAlgn="base" hangingPunct="0">
              <a:spcBef>
                <a:spcPct val="0"/>
              </a:spcBef>
              <a:spcAft>
                <a:spcPct val="0"/>
              </a:spcAft>
              <a:defRPr/>
            </a:pPr>
            <a:r>
              <a:rPr lang="en-US" sz="2800" b="1" kern="0" dirty="0" smtClean="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Renaissance </a:t>
            </a:r>
            <a:r>
              <a:rPr lang="en-US" sz="28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Figures: </a:t>
            </a:r>
            <a:r>
              <a:rPr lang="en-US" sz="2800" b="1" dirty="0" err="1">
                <a:solidFill>
                  <a:srgbClr val="FFFFFF"/>
                </a:solidFill>
                <a:latin typeface="Arial" panose="020B0604020202020204" pitchFamily="34" charset="0"/>
                <a:cs typeface="Arial" panose="020B0604020202020204" pitchFamily="34" charset="0"/>
              </a:rPr>
              <a:t>Niccolò</a:t>
            </a:r>
            <a:r>
              <a:rPr lang="en-US" sz="2800" b="1" dirty="0">
                <a:solidFill>
                  <a:srgbClr val="FFFFFF"/>
                </a:solidFill>
                <a:latin typeface="Arial" panose="020B0604020202020204" pitchFamily="34" charset="0"/>
                <a:cs typeface="Arial" panose="020B0604020202020204" pitchFamily="34" charset="0"/>
              </a:rPr>
              <a:t> Machiavelli</a:t>
            </a:r>
            <a:endParaRPr lang="en-US" sz="14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9" name="Picture 8"/>
          <p:cNvPicPr>
            <a:picLocks noChangeAspect="1"/>
          </p:cNvPicPr>
          <p:nvPr/>
        </p:nvPicPr>
        <p:blipFill>
          <a:blip r:embed="rId3" cstate="print">
            <a:extLst/>
          </a:blip>
          <a:stretch>
            <a:fillRect/>
          </a:stretch>
        </p:blipFill>
        <p:spPr>
          <a:xfrm>
            <a:off x="7772123" y="19008"/>
            <a:ext cx="1282979" cy="1235159"/>
          </a:xfrm>
          <a:prstGeom prst="rect">
            <a:avLst/>
          </a:prstGeom>
          <a:ln>
            <a:noFill/>
          </a:ln>
          <a:effectLst>
            <a:softEdge rad="112500"/>
          </a:effectLst>
        </p:spPr>
      </p:pic>
    </p:spTree>
    <p:extLst>
      <p:ext uri="{BB962C8B-B14F-4D97-AF65-F5344CB8AC3E}">
        <p14:creationId xmlns:p14="http://schemas.microsoft.com/office/powerpoint/2010/main" val="11423063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52400" y="685800"/>
            <a:ext cx="6870700" cy="5867400"/>
          </a:xfrm>
        </p:spPr>
        <p:txBody>
          <a:bodyPr/>
          <a:lstStyle/>
          <a:p>
            <a:pPr algn="l"/>
            <a:r>
              <a:rPr lang="en-US" sz="2000" dirty="0" smtClean="0">
                <a:latin typeface="Arial" charset="0"/>
                <a:cs typeface="Arial" charset="0"/>
              </a:rPr>
              <a:t>Excerpt from Machiavelli's </a:t>
            </a:r>
            <a:r>
              <a:rPr lang="en-US" sz="2000" i="1" dirty="0" smtClean="0">
                <a:latin typeface="Arial" charset="0"/>
                <a:cs typeface="Arial" charset="0"/>
              </a:rPr>
              <a:t>The Prince</a:t>
            </a:r>
            <a:r>
              <a:rPr lang="en-US" sz="2000" dirty="0" smtClean="0">
                <a:latin typeface="Arial" charset="0"/>
                <a:cs typeface="Arial" charset="0"/>
              </a:rPr>
              <a:t>:</a:t>
            </a:r>
            <a:br>
              <a:rPr lang="en-US" sz="2000" dirty="0" smtClean="0">
                <a:latin typeface="Arial" charset="0"/>
                <a:cs typeface="Arial" charset="0"/>
              </a:rPr>
            </a:br>
            <a:r>
              <a:rPr lang="en-US" sz="700" dirty="0" smtClean="0">
                <a:latin typeface="Arial" charset="0"/>
                <a:cs typeface="Arial" charset="0"/>
              </a:rPr>
              <a:t/>
            </a:r>
            <a:br>
              <a:rPr lang="en-US" sz="700" dirty="0" smtClean="0">
                <a:latin typeface="Arial" charset="0"/>
                <a:cs typeface="Arial" charset="0"/>
              </a:rPr>
            </a:br>
            <a:r>
              <a:rPr lang="en-US" sz="2400" dirty="0" smtClean="0">
                <a:latin typeface="Arial" charset="0"/>
                <a:cs typeface="Arial" charset="0"/>
              </a:rPr>
              <a:t>“</a:t>
            </a:r>
            <a:r>
              <a:rPr lang="en-US" sz="2400" dirty="0" smtClean="0">
                <a:solidFill>
                  <a:srgbClr val="FFC000"/>
                </a:solidFill>
                <a:latin typeface="Arial" charset="0"/>
                <a:cs typeface="Arial" charset="0"/>
              </a:rPr>
              <a:t>A controversy has arisen about this: whether it is better to be loved than feared, or vice versa.  My view is that it is desirable to be both loved and feared; but it is difficult to achieve both and, if one of them has to be lacking, it is much safer to be feared than loved…For love is sustained by a bond of gratitude which, because men are excessively self-interested, is broken whenever they see a chance to benefit themselves.  But fear is sustained by a dread of punishment that is always effective</a:t>
            </a:r>
            <a:r>
              <a:rPr lang="en-US" sz="2400" dirty="0" smtClean="0">
                <a:latin typeface="Arial" charset="0"/>
                <a:cs typeface="Arial" charset="0"/>
              </a:rPr>
              <a:t>.”</a:t>
            </a:r>
            <a:r>
              <a:rPr lang="en-US" sz="2000" dirty="0" smtClean="0">
                <a:latin typeface="Arial" charset="0"/>
                <a:cs typeface="Arial" charset="0"/>
              </a:rPr>
              <a:t/>
            </a:r>
            <a:br>
              <a:rPr lang="en-US" sz="2000" dirty="0" smtClean="0">
                <a:latin typeface="Arial" charset="0"/>
                <a:cs typeface="Arial" charset="0"/>
              </a:rPr>
            </a:br>
            <a:r>
              <a:rPr lang="en-US" sz="700" dirty="0" smtClean="0">
                <a:latin typeface="Arial" charset="0"/>
                <a:cs typeface="Arial" charset="0"/>
              </a:rPr>
              <a:t/>
            </a:r>
            <a:br>
              <a:rPr lang="en-US" sz="700" dirty="0" smtClean="0">
                <a:latin typeface="Arial" charset="0"/>
                <a:cs typeface="Arial" charset="0"/>
              </a:rPr>
            </a:br>
            <a:r>
              <a:rPr lang="en-US" sz="2000" dirty="0" smtClean="0">
                <a:latin typeface="Arial" charset="0"/>
                <a:cs typeface="Arial" charset="0"/>
              </a:rPr>
              <a:t>1) According to the Prince, what does Machiavelli believe to be the key ingredients for effective leadership?</a:t>
            </a:r>
            <a:br>
              <a:rPr lang="en-US" sz="2000" dirty="0" smtClean="0">
                <a:latin typeface="Arial" charset="0"/>
                <a:cs typeface="Arial" charset="0"/>
              </a:rPr>
            </a:br>
            <a:endParaRPr lang="en-US" sz="2000" dirty="0" smtClean="0">
              <a:latin typeface="Arial" charset="0"/>
              <a:cs typeface="Arial" charset="0"/>
            </a:endParaRPr>
          </a:p>
        </p:txBody>
      </p:sp>
      <p:pic>
        <p:nvPicPr>
          <p:cNvPr id="15363" name="Picture 5" descr="F:\g051533h3u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8838" y="4495800"/>
            <a:ext cx="1814512"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76200"/>
            <a:ext cx="8305800" cy="560388"/>
          </a:xfrm>
          <a:prstGeom prst="rect">
            <a:avLst/>
          </a:prstGeom>
        </p:spPr>
        <p:txBody>
          <a:bodyPr/>
          <a:lstStyle/>
          <a:p>
            <a:pPr algn="ctr" eaLnBrk="0" fontAlgn="base" hangingPunct="0">
              <a:spcBef>
                <a:spcPct val="0"/>
              </a:spcBef>
              <a:spcAft>
                <a:spcPct val="0"/>
              </a:spcAft>
              <a:defRPr/>
            </a:pPr>
            <a:r>
              <a:rPr lang="en-US" sz="2800" b="1" kern="0" dirty="0" smtClean="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Renaissance </a:t>
            </a:r>
            <a:r>
              <a:rPr lang="en-US" sz="28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Figures: </a:t>
            </a:r>
            <a:r>
              <a:rPr lang="en-US" sz="2800" b="1" dirty="0" err="1">
                <a:solidFill>
                  <a:srgbClr val="FFFFFF"/>
                </a:solidFill>
                <a:latin typeface="Arial" panose="020B0604020202020204" pitchFamily="34" charset="0"/>
                <a:cs typeface="Arial" panose="020B0604020202020204" pitchFamily="34" charset="0"/>
              </a:rPr>
              <a:t>Niccolò</a:t>
            </a:r>
            <a:r>
              <a:rPr lang="en-US" sz="2800" b="1" dirty="0">
                <a:solidFill>
                  <a:srgbClr val="FFFFFF"/>
                </a:solidFill>
                <a:latin typeface="Arial" panose="020B0604020202020204" pitchFamily="34" charset="0"/>
                <a:cs typeface="Arial" panose="020B0604020202020204" pitchFamily="34" charset="0"/>
              </a:rPr>
              <a:t> Machiavelli</a:t>
            </a:r>
            <a:endParaRPr lang="en-US" sz="14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3" cstate="print">
            <a:extLst/>
          </a:blip>
          <a:stretch>
            <a:fillRect/>
          </a:stretch>
        </p:blipFill>
        <p:spPr>
          <a:xfrm>
            <a:off x="7772123" y="19008"/>
            <a:ext cx="1282979" cy="1235159"/>
          </a:xfrm>
          <a:prstGeom prst="rect">
            <a:avLst/>
          </a:prstGeom>
          <a:ln>
            <a:noFill/>
          </a:ln>
          <a:effectLst>
            <a:softEdge rad="112500"/>
          </a:effectLst>
        </p:spPr>
      </p:pic>
      <p:pic>
        <p:nvPicPr>
          <p:cNvPr id="15366" name="Picture 5" descr="F:\g051533h3u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8838" y="1681163"/>
            <a:ext cx="1814512"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62765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76062" y="457200"/>
            <a:ext cx="7620000" cy="5867400"/>
          </a:xfrm>
        </p:spPr>
        <p:txBody>
          <a:bodyPr/>
          <a:lstStyle/>
          <a:p>
            <a:pPr algn="l"/>
            <a:r>
              <a:rPr lang="en-US" sz="2000" dirty="0" smtClean="0">
                <a:latin typeface="Arial" charset="0"/>
                <a:cs typeface="Arial" charset="0"/>
              </a:rPr>
              <a:t>Excerpt from Machiavelli's </a:t>
            </a:r>
            <a:r>
              <a:rPr lang="en-US" sz="2000" i="1" dirty="0" smtClean="0">
                <a:latin typeface="Arial" charset="0"/>
                <a:cs typeface="Arial" charset="0"/>
              </a:rPr>
              <a:t>The Prince</a:t>
            </a:r>
            <a:r>
              <a:rPr lang="en-US" sz="2000" dirty="0" smtClean="0">
                <a:latin typeface="Arial" charset="0"/>
                <a:cs typeface="Arial" charset="0"/>
              </a:rPr>
              <a:t>:</a:t>
            </a:r>
            <a:br>
              <a:rPr lang="en-US" sz="2000" dirty="0" smtClean="0">
                <a:latin typeface="Arial" charset="0"/>
                <a:cs typeface="Arial" charset="0"/>
              </a:rPr>
            </a:br>
            <a:r>
              <a:rPr lang="en-US" sz="2000" dirty="0" smtClean="0">
                <a:latin typeface="Arial" charset="0"/>
                <a:cs typeface="Arial" charset="0"/>
              </a:rPr>
              <a:t/>
            </a:r>
            <a:br>
              <a:rPr lang="en-US" sz="2000" dirty="0" smtClean="0">
                <a:latin typeface="Arial" charset="0"/>
                <a:cs typeface="Arial" charset="0"/>
              </a:rPr>
            </a:br>
            <a:r>
              <a:rPr lang="en-US" sz="2000" dirty="0" smtClean="0">
                <a:solidFill>
                  <a:srgbClr val="FFC000"/>
                </a:solidFill>
                <a:latin typeface="Arial" charset="0"/>
                <a:cs typeface="Arial" charset="0"/>
              </a:rPr>
              <a:t>1) A controversy has arisen about this: whether it is better to be loved than feared, or vice versa.</a:t>
            </a:r>
            <a:br>
              <a:rPr lang="en-US" sz="2000" dirty="0" smtClean="0">
                <a:solidFill>
                  <a:srgbClr val="FFC000"/>
                </a:solidFill>
                <a:latin typeface="Arial" charset="0"/>
                <a:cs typeface="Arial" charset="0"/>
              </a:rPr>
            </a:br>
            <a:r>
              <a:rPr lang="en-US" sz="700" dirty="0" smtClean="0">
                <a:solidFill>
                  <a:srgbClr val="FFC000"/>
                </a:solidFill>
                <a:latin typeface="Arial" charset="0"/>
                <a:cs typeface="Arial" charset="0"/>
              </a:rPr>
              <a:t/>
            </a:r>
            <a:br>
              <a:rPr lang="en-US" sz="700" dirty="0" smtClean="0">
                <a:solidFill>
                  <a:srgbClr val="FFC000"/>
                </a:solidFill>
                <a:latin typeface="Arial" charset="0"/>
                <a:cs typeface="Arial" charset="0"/>
              </a:rPr>
            </a:br>
            <a:r>
              <a:rPr lang="en-US" sz="2000" dirty="0" smtClean="0">
                <a:solidFill>
                  <a:srgbClr val="FFC000"/>
                </a:solidFill>
                <a:latin typeface="Arial" charset="0"/>
                <a:cs typeface="Arial" charset="0"/>
              </a:rPr>
              <a:t>2) My view is that it is desirable to be both loved and feared; but...</a:t>
            </a:r>
            <a:br>
              <a:rPr lang="en-US" sz="2000" dirty="0" smtClean="0">
                <a:solidFill>
                  <a:srgbClr val="FFC000"/>
                </a:solidFill>
                <a:latin typeface="Arial" charset="0"/>
                <a:cs typeface="Arial" charset="0"/>
              </a:rPr>
            </a:br>
            <a:r>
              <a:rPr lang="en-US" sz="700" dirty="0" smtClean="0">
                <a:solidFill>
                  <a:srgbClr val="FFC000"/>
                </a:solidFill>
                <a:latin typeface="Arial" charset="0"/>
                <a:cs typeface="Arial" charset="0"/>
              </a:rPr>
              <a:t/>
            </a:r>
            <a:br>
              <a:rPr lang="en-US" sz="700" dirty="0" smtClean="0">
                <a:solidFill>
                  <a:srgbClr val="FFC000"/>
                </a:solidFill>
                <a:latin typeface="Arial" charset="0"/>
                <a:cs typeface="Arial" charset="0"/>
              </a:rPr>
            </a:br>
            <a:r>
              <a:rPr lang="en-US" sz="2000" dirty="0" smtClean="0">
                <a:solidFill>
                  <a:srgbClr val="FFC000"/>
                </a:solidFill>
                <a:latin typeface="Arial" charset="0"/>
                <a:cs typeface="Arial" charset="0"/>
              </a:rPr>
              <a:t>3) …it is difficult to achieve both and, if one of them has to be lacking, it is much safer to be feared than loved…</a:t>
            </a:r>
            <a:br>
              <a:rPr lang="en-US" sz="2000" dirty="0" smtClean="0">
                <a:solidFill>
                  <a:srgbClr val="FFC000"/>
                </a:solidFill>
                <a:latin typeface="Arial" charset="0"/>
                <a:cs typeface="Arial" charset="0"/>
              </a:rPr>
            </a:br>
            <a:r>
              <a:rPr lang="en-US" sz="700" dirty="0" smtClean="0">
                <a:solidFill>
                  <a:srgbClr val="FFC000"/>
                </a:solidFill>
                <a:latin typeface="Arial" charset="0"/>
                <a:cs typeface="Arial" charset="0"/>
              </a:rPr>
              <a:t/>
            </a:r>
            <a:br>
              <a:rPr lang="en-US" sz="700" dirty="0" smtClean="0">
                <a:solidFill>
                  <a:srgbClr val="FFC000"/>
                </a:solidFill>
                <a:latin typeface="Arial" charset="0"/>
                <a:cs typeface="Arial" charset="0"/>
              </a:rPr>
            </a:br>
            <a:r>
              <a:rPr lang="en-US" sz="2000" dirty="0" smtClean="0">
                <a:solidFill>
                  <a:srgbClr val="FFC000"/>
                </a:solidFill>
                <a:latin typeface="Arial" charset="0"/>
                <a:cs typeface="Arial" charset="0"/>
              </a:rPr>
              <a:t>4) For love is sustained by a bond of gratitude which, because men are excessively self-interested, is broken whenever they see a chance to benefit themselves.</a:t>
            </a:r>
            <a:br>
              <a:rPr lang="en-US" sz="2000" dirty="0" smtClean="0">
                <a:solidFill>
                  <a:srgbClr val="FFC000"/>
                </a:solidFill>
                <a:latin typeface="Arial" charset="0"/>
                <a:cs typeface="Arial" charset="0"/>
              </a:rPr>
            </a:br>
            <a:r>
              <a:rPr lang="en-US" sz="700" dirty="0" smtClean="0">
                <a:solidFill>
                  <a:srgbClr val="FFC000"/>
                </a:solidFill>
                <a:latin typeface="Arial" charset="0"/>
                <a:cs typeface="Arial" charset="0"/>
              </a:rPr>
              <a:t/>
            </a:r>
            <a:br>
              <a:rPr lang="en-US" sz="700" dirty="0" smtClean="0">
                <a:solidFill>
                  <a:srgbClr val="FFC000"/>
                </a:solidFill>
                <a:latin typeface="Arial" charset="0"/>
                <a:cs typeface="Arial" charset="0"/>
              </a:rPr>
            </a:br>
            <a:r>
              <a:rPr lang="en-US" sz="2000" dirty="0" smtClean="0">
                <a:solidFill>
                  <a:srgbClr val="FFC000"/>
                </a:solidFill>
                <a:latin typeface="Arial" charset="0"/>
                <a:cs typeface="Arial" charset="0"/>
              </a:rPr>
              <a:t>5) But fear is sustained by a dread of punishment that is always effective</a:t>
            </a:r>
            <a:br>
              <a:rPr lang="en-US" sz="2000" dirty="0" smtClean="0">
                <a:solidFill>
                  <a:srgbClr val="FFC000"/>
                </a:solidFill>
                <a:latin typeface="Arial" charset="0"/>
                <a:cs typeface="Arial" charset="0"/>
              </a:rPr>
            </a:br>
            <a:r>
              <a:rPr lang="en-US" sz="2000" dirty="0" smtClean="0">
                <a:latin typeface="Arial" charset="0"/>
                <a:cs typeface="Arial" charset="0"/>
              </a:rPr>
              <a:t/>
            </a:r>
            <a:br>
              <a:rPr lang="en-US" sz="2000" dirty="0" smtClean="0">
                <a:latin typeface="Arial" charset="0"/>
                <a:cs typeface="Arial" charset="0"/>
              </a:rPr>
            </a:br>
            <a:r>
              <a:rPr lang="en-US" sz="2000" dirty="0" smtClean="0">
                <a:latin typeface="Arial" charset="0"/>
                <a:cs typeface="Arial" charset="0"/>
              </a:rPr>
              <a:t>Translate and shorten each of the five parts of the paragraph into your own words…</a:t>
            </a:r>
          </a:p>
        </p:txBody>
      </p:sp>
      <p:pic>
        <p:nvPicPr>
          <p:cNvPr id="16387" name="Picture 5" descr="F:\g051533h3u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4495800"/>
            <a:ext cx="1403350"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76200"/>
            <a:ext cx="8305800" cy="560388"/>
          </a:xfrm>
          <a:prstGeom prst="rect">
            <a:avLst/>
          </a:prstGeom>
        </p:spPr>
        <p:txBody>
          <a:bodyPr/>
          <a:lstStyle/>
          <a:p>
            <a:pPr algn="ctr" eaLnBrk="0" fontAlgn="base" hangingPunct="0">
              <a:spcBef>
                <a:spcPct val="0"/>
              </a:spcBef>
              <a:spcAft>
                <a:spcPct val="0"/>
              </a:spcAft>
              <a:defRPr/>
            </a:pPr>
            <a:r>
              <a:rPr lang="en-US" sz="28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Renaissance Figures: </a:t>
            </a:r>
            <a:r>
              <a:rPr lang="en-US" sz="2800" b="1" dirty="0" err="1">
                <a:solidFill>
                  <a:srgbClr val="FFFFFF"/>
                </a:solidFill>
                <a:latin typeface="Arial" panose="020B0604020202020204" pitchFamily="34" charset="0"/>
                <a:cs typeface="Arial" panose="020B0604020202020204" pitchFamily="34" charset="0"/>
              </a:rPr>
              <a:t>Niccolò</a:t>
            </a:r>
            <a:r>
              <a:rPr lang="en-US" sz="2800" b="1" dirty="0">
                <a:solidFill>
                  <a:srgbClr val="FFFFFF"/>
                </a:solidFill>
                <a:latin typeface="Arial" panose="020B0604020202020204" pitchFamily="34" charset="0"/>
                <a:cs typeface="Arial" panose="020B0604020202020204" pitchFamily="34" charset="0"/>
              </a:rPr>
              <a:t> Machiavelli</a:t>
            </a:r>
            <a:endParaRPr lang="en-US" sz="14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3" cstate="print">
            <a:extLst/>
          </a:blip>
          <a:stretch>
            <a:fillRect/>
          </a:stretch>
        </p:blipFill>
        <p:spPr>
          <a:xfrm>
            <a:off x="7772123" y="19008"/>
            <a:ext cx="1282979" cy="1235159"/>
          </a:xfrm>
          <a:prstGeom prst="rect">
            <a:avLst/>
          </a:prstGeom>
          <a:ln>
            <a:noFill/>
          </a:ln>
          <a:effectLst>
            <a:softEdge rad="112500"/>
          </a:effectLst>
        </p:spPr>
      </p:pic>
      <p:pic>
        <p:nvPicPr>
          <p:cNvPr id="16390" name="Picture 5" descr="F:\g051533h3u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1681163"/>
            <a:ext cx="1403350"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03578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Explosion 1 14"/>
          <p:cNvSpPr/>
          <p:nvPr/>
        </p:nvSpPr>
        <p:spPr bwMode="auto">
          <a:xfrm>
            <a:off x="3391688" y="5027075"/>
            <a:ext cx="1524000" cy="1532412"/>
          </a:xfrm>
          <a:prstGeom prst="irregularSeal1">
            <a:avLst/>
          </a:prstGeom>
          <a:solidFill>
            <a:srgbClr val="FFFF00"/>
          </a:solidFill>
          <a:ln w="9525" cap="flat" cmpd="sng" algn="ctr">
            <a:solidFill>
              <a:schemeClr val="tx1"/>
            </a:solidFill>
            <a:prstDash val="solid"/>
            <a:round/>
            <a:headEnd type="none" w="med" len="med"/>
            <a:tailEnd type="none" w="med" len="med"/>
          </a:ln>
          <a:effectLst>
            <a:glow rad="228600">
              <a:schemeClr val="accent1">
                <a:satMod val="175000"/>
                <a:alpha val="40000"/>
              </a:schemeClr>
            </a:glow>
          </a:effectLst>
        </p:spPr>
        <p:txBody>
          <a:bodyPr/>
          <a:lstStyle/>
          <a:p>
            <a:pPr eaLnBrk="0" fontAlgn="base" hangingPunct="0">
              <a:spcBef>
                <a:spcPct val="0"/>
              </a:spcBef>
              <a:spcAft>
                <a:spcPct val="0"/>
              </a:spcAft>
              <a:defRPr/>
            </a:pPr>
            <a:endParaRPr lang="en-US" sz="2400" i="1">
              <a:solidFill>
                <a:srgbClr val="FFFFFF"/>
              </a:solidFill>
            </a:endParaRPr>
          </a:p>
        </p:txBody>
      </p:sp>
      <p:sp>
        <p:nvSpPr>
          <p:cNvPr id="6" name="Title 1"/>
          <p:cNvSpPr>
            <a:spLocks noGrp="1"/>
          </p:cNvSpPr>
          <p:nvPr>
            <p:ph type="title"/>
          </p:nvPr>
        </p:nvSpPr>
        <p:spPr>
          <a:xfrm>
            <a:off x="268288" y="959692"/>
            <a:ext cx="8343900" cy="2464546"/>
          </a:xfrm>
        </p:spPr>
        <p:txBody>
          <a:bodyPr>
            <a:normAutofit/>
          </a:bodyPr>
          <a:lstStyle/>
          <a:p>
            <a:r>
              <a:rPr lang="en-US" sz="2000" dirty="0" smtClean="0">
                <a:latin typeface="Arial" charset="0"/>
                <a:cs typeface="Arial" charset="0"/>
              </a:rPr>
              <a:t>	</a:t>
            </a:r>
            <a:r>
              <a:rPr lang="en-US" sz="2000" dirty="0" smtClean="0">
                <a:solidFill>
                  <a:schemeClr val="tx1"/>
                </a:solidFill>
                <a:latin typeface="Arial" charset="0"/>
                <a:cs typeface="Arial" charset="0"/>
              </a:rPr>
              <a:t>Machiavelli was one of several famous Italian Renaissance figures.  Although most of these men were known for their visual arts (paintings and sculptures), Machiavelli was famous for his writings.</a:t>
            </a:r>
            <a:r>
              <a:rPr lang="en-US" sz="2000" dirty="0" smtClean="0">
                <a:latin typeface="Arial" charset="0"/>
                <a:cs typeface="Arial" charset="0"/>
              </a:rPr>
              <a:t/>
            </a:r>
            <a:br>
              <a:rPr lang="en-US" sz="2000" dirty="0" smtClean="0">
                <a:latin typeface="Arial" charset="0"/>
                <a:cs typeface="Arial" charset="0"/>
              </a:rPr>
            </a:br>
            <a:r>
              <a:rPr lang="en-US" sz="2000" dirty="0">
                <a:latin typeface="Arial" charset="0"/>
                <a:cs typeface="Arial" charset="0"/>
              </a:rPr>
              <a:t/>
            </a:r>
            <a:br>
              <a:rPr lang="en-US" sz="2000" dirty="0">
                <a:latin typeface="Arial" charset="0"/>
                <a:cs typeface="Arial" charset="0"/>
              </a:rPr>
            </a:br>
            <a:endParaRPr lang="en-US" sz="2000" i="1" dirty="0" smtClean="0">
              <a:latin typeface="Arial" charset="0"/>
              <a:cs typeface="Arial" charset="0"/>
            </a:endParaRPr>
          </a:p>
        </p:txBody>
      </p:sp>
      <p:pic>
        <p:nvPicPr>
          <p:cNvPr id="9" name="Picture 2"/>
          <p:cNvPicPr>
            <a:picLocks noChangeAspect="1" noChangeArrowheads="1"/>
          </p:cNvPicPr>
          <p:nvPr/>
        </p:nvPicPr>
        <p:blipFill>
          <a:blip r:embed="rId2" cstate="print"/>
          <a:srcRect l="11713" r="17944"/>
          <a:stretch>
            <a:fillRect/>
          </a:stretch>
        </p:blipFill>
        <p:spPr bwMode="auto">
          <a:xfrm>
            <a:off x="6346786" y="5278205"/>
            <a:ext cx="994182" cy="1183550"/>
          </a:xfrm>
          <a:prstGeom prst="rect">
            <a:avLst/>
          </a:prstGeom>
          <a:ln>
            <a:noFill/>
          </a:ln>
          <a:effectLst>
            <a:softEdge rad="112500"/>
          </a:effectLst>
        </p:spPr>
      </p:pic>
      <p:pic>
        <p:nvPicPr>
          <p:cNvPr id="10" name="Picture 5" descr="da01466a-Donatello-1386mmddb-14661213d">
            <a:hlinkClick r:id="rId3"/>
          </p:cNvPr>
          <p:cNvPicPr>
            <a:picLocks noChangeAspect="1" noChangeArrowheads="1"/>
          </p:cNvPicPr>
          <p:nvPr/>
        </p:nvPicPr>
        <p:blipFill>
          <a:blip r:embed="rId4" cstate="print"/>
          <a:srcRect l="9091" r="13636"/>
          <a:stretch>
            <a:fillRect/>
          </a:stretch>
        </p:blipFill>
        <p:spPr>
          <a:xfrm>
            <a:off x="4550718" y="4364608"/>
            <a:ext cx="683279" cy="1059152"/>
          </a:xfrm>
          <a:prstGeom prst="rect">
            <a:avLst/>
          </a:prstGeom>
          <a:ln>
            <a:noFill/>
          </a:ln>
          <a:effectLst>
            <a:softEdge rad="112500"/>
          </a:effectLst>
        </p:spPr>
      </p:pic>
      <p:pic>
        <p:nvPicPr>
          <p:cNvPr id="11" name="Picture 15" descr="raphael_portrait">
            <a:hlinkClick r:id="rId5"/>
          </p:cNvPr>
          <p:cNvPicPr>
            <a:picLocks noChangeAspect="1" noChangeArrowheads="1"/>
          </p:cNvPicPr>
          <p:nvPr/>
        </p:nvPicPr>
        <p:blipFill>
          <a:blip r:embed="rId6" cstate="print"/>
          <a:srcRect l="4697" r="24840"/>
          <a:stretch>
            <a:fillRect/>
          </a:stretch>
        </p:blipFill>
        <p:spPr bwMode="auto">
          <a:xfrm>
            <a:off x="6648790" y="4267200"/>
            <a:ext cx="930559" cy="1156560"/>
          </a:xfrm>
          <a:prstGeom prst="rect">
            <a:avLst/>
          </a:prstGeom>
          <a:ln>
            <a:noFill/>
          </a:ln>
          <a:effectLst>
            <a:softEdge rad="112500"/>
          </a:effectLst>
        </p:spPr>
      </p:pic>
      <p:pic>
        <p:nvPicPr>
          <p:cNvPr id="12" name="Picture 7" descr="Leonardo_daVinci">
            <a:hlinkClick r:id="rId7"/>
          </p:cNvPr>
          <p:cNvPicPr>
            <a:picLocks noChangeAspect="1" noChangeArrowheads="1"/>
          </p:cNvPicPr>
          <p:nvPr/>
        </p:nvPicPr>
        <p:blipFill>
          <a:blip r:embed="rId8" cstate="print"/>
          <a:srcRect l="18129" r="22222"/>
          <a:stretch>
            <a:fillRect/>
          </a:stretch>
        </p:blipFill>
        <p:spPr bwMode="auto">
          <a:xfrm>
            <a:off x="5695006" y="4315310"/>
            <a:ext cx="725424" cy="1133475"/>
          </a:xfrm>
          <a:prstGeom prst="rect">
            <a:avLst/>
          </a:prstGeom>
          <a:ln>
            <a:noFill/>
          </a:ln>
          <a:effectLst>
            <a:softEdge rad="112500"/>
          </a:effectLst>
        </p:spPr>
      </p:pic>
      <p:pic>
        <p:nvPicPr>
          <p:cNvPr id="13" name="Picture 6" descr="F:\prince[1].jpg"/>
          <p:cNvPicPr>
            <a:picLocks noChangeAspect="1" noChangeArrowheads="1"/>
          </p:cNvPicPr>
          <p:nvPr/>
        </p:nvPicPr>
        <p:blipFill rotWithShape="1">
          <a:blip r:embed="rId9" cstate="print">
            <a:extLst/>
          </a:blip>
          <a:srcRect l="15194" t="14286" r="12721" b="14286"/>
          <a:stretch/>
        </p:blipFill>
        <p:spPr bwMode="auto">
          <a:xfrm>
            <a:off x="3849963" y="5350179"/>
            <a:ext cx="715391" cy="1052045"/>
          </a:xfrm>
          <a:prstGeom prst="rect">
            <a:avLst/>
          </a:prstGeom>
          <a:ln>
            <a:noFill/>
          </a:ln>
          <a:effectLst>
            <a:softEdge rad="112500"/>
          </a:effectLst>
          <a:extLst/>
        </p:spPr>
      </p:pic>
      <p:pic>
        <p:nvPicPr>
          <p:cNvPr id="14" name="Picture 5" descr="http://www.parks.it/giardini.botanici.hanbury/foto/Marco.Polo-800.jpeg"/>
          <p:cNvPicPr>
            <a:picLocks noChangeAspect="1" noChangeArrowheads="1"/>
          </p:cNvPicPr>
          <p:nvPr/>
        </p:nvPicPr>
        <p:blipFill rotWithShape="1">
          <a:blip r:embed="rId10" cstate="print">
            <a:extLst/>
          </a:blip>
          <a:srcRect l="28845" t="8889" r="40025" b="60000"/>
          <a:stretch/>
        </p:blipFill>
        <p:spPr bwMode="auto">
          <a:xfrm>
            <a:off x="5161582" y="5314064"/>
            <a:ext cx="838200" cy="1117600"/>
          </a:xfrm>
          <a:prstGeom prst="rect">
            <a:avLst/>
          </a:prstGeom>
          <a:ln>
            <a:noFill/>
          </a:ln>
          <a:effectLst>
            <a:softEdge rad="112500"/>
          </a:effectLst>
          <a:extLst/>
        </p:spPr>
      </p:pic>
      <p:sp>
        <p:nvSpPr>
          <p:cNvPr id="5133" name="Rectangle 15"/>
          <p:cNvSpPr>
            <a:spLocks noChangeArrowheads="1"/>
          </p:cNvSpPr>
          <p:nvPr/>
        </p:nvSpPr>
        <p:spPr bwMode="auto">
          <a:xfrm>
            <a:off x="3995738" y="4060825"/>
            <a:ext cx="3733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fontAlgn="base" hangingPunct="0">
              <a:spcBef>
                <a:spcPct val="0"/>
              </a:spcBef>
              <a:spcAft>
                <a:spcPct val="0"/>
              </a:spcAft>
            </a:pPr>
            <a:r>
              <a:rPr lang="en-US">
                <a:solidFill>
                  <a:srgbClr val="FFFFFF"/>
                </a:solidFill>
                <a:latin typeface="Arial" charset="0"/>
                <a:cs typeface="Arial" charset="0"/>
              </a:rPr>
              <a:t>Donatello – Leonardo – Raphael</a:t>
            </a:r>
            <a:endParaRPr lang="en-US">
              <a:solidFill>
                <a:srgbClr val="FFFFFF"/>
              </a:solidFill>
            </a:endParaRPr>
          </a:p>
        </p:txBody>
      </p:sp>
      <p:sp>
        <p:nvSpPr>
          <p:cNvPr id="5134" name="Rectangle 16"/>
          <p:cNvSpPr>
            <a:spLocks noChangeArrowheads="1"/>
          </p:cNvSpPr>
          <p:nvPr/>
        </p:nvSpPr>
        <p:spPr bwMode="auto">
          <a:xfrm>
            <a:off x="3429000" y="6297613"/>
            <a:ext cx="43037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fontAlgn="base" hangingPunct="0">
              <a:spcBef>
                <a:spcPct val="0"/>
              </a:spcBef>
              <a:spcAft>
                <a:spcPct val="0"/>
              </a:spcAft>
            </a:pPr>
            <a:r>
              <a:rPr lang="en-US">
                <a:solidFill>
                  <a:srgbClr val="FFFFFF"/>
                </a:solidFill>
                <a:latin typeface="Arial" charset="0"/>
                <a:cs typeface="Arial" charset="0"/>
              </a:rPr>
              <a:t>Machiavelli – Marco Polo - Michelangelo</a:t>
            </a:r>
          </a:p>
        </p:txBody>
      </p:sp>
      <p:cxnSp>
        <p:nvCxnSpPr>
          <p:cNvPr id="20" name="Curved Connector 19"/>
          <p:cNvCxnSpPr/>
          <p:nvPr/>
        </p:nvCxnSpPr>
        <p:spPr bwMode="auto">
          <a:xfrm>
            <a:off x="7620000" y="4957741"/>
            <a:ext cx="876300" cy="666692"/>
          </a:xfrm>
          <a:prstGeom prst="curvedConnector3">
            <a:avLst/>
          </a:prstGeom>
          <a:solidFill>
            <a:schemeClr val="accent1"/>
          </a:solidFill>
          <a:ln w="57150" cap="flat" cmpd="sng" algn="ctr">
            <a:solidFill>
              <a:srgbClr val="00B0F0"/>
            </a:solidFill>
            <a:prstDash val="solid"/>
            <a:round/>
            <a:headEnd type="none" w="med" len="med"/>
            <a:tailEnd type="triangle"/>
          </a:ln>
          <a:effectLst>
            <a:glow rad="228600">
              <a:schemeClr val="accent6">
                <a:satMod val="175000"/>
                <a:alpha val="40000"/>
              </a:schemeClr>
            </a:glow>
          </a:effectLst>
        </p:spPr>
      </p:cxnSp>
      <p:cxnSp>
        <p:nvCxnSpPr>
          <p:cNvPr id="21" name="Curved Connector 20"/>
          <p:cNvCxnSpPr/>
          <p:nvPr/>
        </p:nvCxnSpPr>
        <p:spPr bwMode="auto">
          <a:xfrm>
            <a:off x="7381619" y="5469556"/>
            <a:ext cx="1267081" cy="307277"/>
          </a:xfrm>
          <a:prstGeom prst="curvedConnector3">
            <a:avLst/>
          </a:prstGeom>
          <a:solidFill>
            <a:schemeClr val="accent1"/>
          </a:solidFill>
          <a:ln w="57150" cap="flat" cmpd="sng" algn="ctr">
            <a:solidFill>
              <a:srgbClr val="00B0F0"/>
            </a:solidFill>
            <a:prstDash val="solid"/>
            <a:round/>
            <a:headEnd type="none" w="med" len="med"/>
            <a:tailEnd type="triangle"/>
          </a:ln>
          <a:effectLst>
            <a:glow rad="228600">
              <a:schemeClr val="accent6">
                <a:satMod val="175000"/>
                <a:alpha val="40000"/>
              </a:schemeClr>
            </a:glow>
          </a:effectLst>
        </p:spPr>
      </p:cxnSp>
      <p:cxnSp>
        <p:nvCxnSpPr>
          <p:cNvPr id="23" name="Curved Connector 22"/>
          <p:cNvCxnSpPr/>
          <p:nvPr/>
        </p:nvCxnSpPr>
        <p:spPr bwMode="auto">
          <a:xfrm flipV="1">
            <a:off x="7381619" y="5929233"/>
            <a:ext cx="1419481" cy="168023"/>
          </a:xfrm>
          <a:prstGeom prst="curvedConnector3">
            <a:avLst/>
          </a:prstGeom>
          <a:solidFill>
            <a:schemeClr val="accent1"/>
          </a:solidFill>
          <a:ln w="57150" cap="flat" cmpd="sng" algn="ctr">
            <a:solidFill>
              <a:srgbClr val="00B0F0"/>
            </a:solidFill>
            <a:prstDash val="solid"/>
            <a:round/>
            <a:headEnd type="none" w="med" len="med"/>
            <a:tailEnd type="triangle"/>
          </a:ln>
          <a:effectLst>
            <a:glow rad="228600">
              <a:schemeClr val="accent6">
                <a:satMod val="175000"/>
                <a:alpha val="40000"/>
              </a:schemeClr>
            </a:glow>
          </a:effectLst>
        </p:spPr>
      </p:cxnSp>
      <p:sp>
        <p:nvSpPr>
          <p:cNvPr id="22" name="Title 1"/>
          <p:cNvSpPr txBox="1">
            <a:spLocks/>
          </p:cNvSpPr>
          <p:nvPr/>
        </p:nvSpPr>
        <p:spPr>
          <a:xfrm>
            <a:off x="0" y="76200"/>
            <a:ext cx="8305800" cy="560388"/>
          </a:xfrm>
          <a:prstGeom prst="rect">
            <a:avLst/>
          </a:prstGeom>
        </p:spPr>
        <p:txBody>
          <a:bodyPr/>
          <a:lstStyle/>
          <a:p>
            <a:pPr algn="ctr" eaLnBrk="0" fontAlgn="base" hangingPunct="0">
              <a:spcBef>
                <a:spcPct val="0"/>
              </a:spcBef>
              <a:spcAft>
                <a:spcPct val="0"/>
              </a:spcAft>
              <a:defRPr/>
            </a:pPr>
            <a:r>
              <a:rPr lang="en-US" sz="2800" b="1" kern="0" dirty="0" smtClean="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Renaissance </a:t>
            </a:r>
            <a:r>
              <a:rPr lang="en-US" sz="28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Figures: </a:t>
            </a:r>
            <a:r>
              <a:rPr lang="en-US" sz="2800" b="1" dirty="0" err="1">
                <a:solidFill>
                  <a:srgbClr val="FFFFFF"/>
                </a:solidFill>
                <a:latin typeface="Arial" panose="020B0604020202020204" pitchFamily="34" charset="0"/>
                <a:cs typeface="Arial" panose="020B0604020202020204" pitchFamily="34" charset="0"/>
              </a:rPr>
              <a:t>Niccolò</a:t>
            </a:r>
            <a:r>
              <a:rPr lang="en-US" sz="2800" b="1" dirty="0">
                <a:solidFill>
                  <a:srgbClr val="FFFFFF"/>
                </a:solidFill>
                <a:latin typeface="Arial" panose="020B0604020202020204" pitchFamily="34" charset="0"/>
                <a:cs typeface="Arial" panose="020B0604020202020204" pitchFamily="34" charset="0"/>
              </a:rPr>
              <a:t> Machiavelli</a:t>
            </a:r>
            <a:endParaRPr lang="en-US" sz="14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24" name="Picture 23"/>
          <p:cNvPicPr>
            <a:picLocks noChangeAspect="1"/>
          </p:cNvPicPr>
          <p:nvPr/>
        </p:nvPicPr>
        <p:blipFill>
          <a:blip r:embed="rId11" cstate="print">
            <a:extLst/>
          </a:blip>
          <a:stretch>
            <a:fillRect/>
          </a:stretch>
        </p:blipFill>
        <p:spPr>
          <a:xfrm>
            <a:off x="7772123" y="19008"/>
            <a:ext cx="1282979" cy="1235159"/>
          </a:xfrm>
          <a:prstGeom prst="rect">
            <a:avLst/>
          </a:prstGeom>
          <a:ln>
            <a:noFill/>
          </a:ln>
          <a:effectLst>
            <a:softEdge rad="112500"/>
          </a:effectLst>
        </p:spPr>
      </p:pic>
    </p:spTree>
    <p:extLst>
      <p:ext uri="{BB962C8B-B14F-4D97-AF65-F5344CB8AC3E}">
        <p14:creationId xmlns:p14="http://schemas.microsoft.com/office/powerpoint/2010/main" val="4003207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52400" y="685800"/>
            <a:ext cx="7581900" cy="6019800"/>
          </a:xfrm>
        </p:spPr>
        <p:txBody>
          <a:bodyPr/>
          <a:lstStyle/>
          <a:p>
            <a:pPr algn="l"/>
            <a:r>
              <a:rPr lang="en-US" sz="2000" smtClean="0">
                <a:latin typeface="Arial" charset="0"/>
                <a:cs typeface="Arial" charset="0"/>
              </a:rPr>
              <a:t>According to </a:t>
            </a:r>
            <a:r>
              <a:rPr lang="en-US" sz="2000" smtClean="0">
                <a:latin typeface="Arial" charset="0"/>
                <a:cs typeface="Arial" charset="0"/>
                <a:hlinkClick r:id="rId2" action="ppaction://hlinkfile"/>
              </a:rPr>
              <a:t>goodreads.com</a:t>
            </a:r>
            <a:r>
              <a:rPr lang="en-US" sz="2000" smtClean="0">
                <a:latin typeface="Arial" charset="0"/>
                <a:cs typeface="Arial" charset="0"/>
              </a:rPr>
              <a:t>, Machiavelli’s </a:t>
            </a:r>
            <a:r>
              <a:rPr lang="en-US" sz="2000" i="1" smtClean="0">
                <a:latin typeface="Arial" charset="0"/>
                <a:cs typeface="Arial" charset="0"/>
              </a:rPr>
              <a:t>The Prince </a:t>
            </a:r>
            <a:r>
              <a:rPr lang="en-US" sz="2000" smtClean="0">
                <a:latin typeface="Arial" charset="0"/>
                <a:cs typeface="Arial" charset="0"/>
              </a:rPr>
              <a:t>is in the top-five best best books from or about the Renaissance:</a:t>
            </a:r>
            <a:br>
              <a:rPr lang="en-US" sz="2000" smtClean="0">
                <a:latin typeface="Arial" charset="0"/>
                <a:cs typeface="Arial" charset="0"/>
              </a:rPr>
            </a:br>
            <a:r>
              <a:rPr lang="en-US" sz="2000" smtClean="0">
                <a:latin typeface="Arial" charset="0"/>
                <a:cs typeface="Arial" charset="0"/>
              </a:rPr>
              <a:t/>
            </a:r>
            <a:br>
              <a:rPr lang="en-US" sz="2000" smtClean="0">
                <a:latin typeface="Arial" charset="0"/>
                <a:cs typeface="Arial" charset="0"/>
              </a:rPr>
            </a:br>
            <a:r>
              <a:rPr lang="en-US" sz="2000" smtClean="0">
                <a:latin typeface="Arial" charset="0"/>
                <a:cs typeface="Arial" charset="0"/>
              </a:rPr>
              <a:t>5) </a:t>
            </a:r>
            <a:r>
              <a:rPr lang="en-US" sz="2000" i="1" smtClean="0">
                <a:latin typeface="Arial" charset="0"/>
                <a:cs typeface="Arial" charset="0"/>
              </a:rPr>
              <a:t>The Civilization of the Renaissance in Italy </a:t>
            </a:r>
            <a:r>
              <a:rPr lang="en-US" sz="2000" smtClean="0">
                <a:latin typeface="Arial" charset="0"/>
                <a:cs typeface="Arial" charset="0"/>
              </a:rPr>
              <a:t>(Jacob Burckhardt)</a:t>
            </a:r>
            <a:br>
              <a:rPr lang="en-US" sz="2000" smtClean="0">
                <a:latin typeface="Arial" charset="0"/>
                <a:cs typeface="Arial" charset="0"/>
              </a:rPr>
            </a:br>
            <a:r>
              <a:rPr lang="en-US" sz="2000" smtClean="0">
                <a:latin typeface="Arial" charset="0"/>
                <a:cs typeface="Arial" charset="0"/>
              </a:rPr>
              <a:t/>
            </a:r>
            <a:br>
              <a:rPr lang="en-US" sz="2000" smtClean="0">
                <a:latin typeface="Arial" charset="0"/>
                <a:cs typeface="Arial" charset="0"/>
              </a:rPr>
            </a:br>
            <a:r>
              <a:rPr lang="en-US" sz="2000" smtClean="0">
                <a:latin typeface="Arial" charset="0"/>
                <a:cs typeface="Arial" charset="0"/>
              </a:rPr>
              <a:t/>
            </a:r>
            <a:br>
              <a:rPr lang="en-US" sz="2000" smtClean="0">
                <a:latin typeface="Arial" charset="0"/>
                <a:cs typeface="Arial" charset="0"/>
              </a:rPr>
            </a:br>
            <a:r>
              <a:rPr lang="en-US" sz="2000" b="1" smtClean="0">
                <a:solidFill>
                  <a:srgbClr val="00FF00"/>
                </a:solidFill>
                <a:latin typeface="Arial" charset="0"/>
                <a:cs typeface="Arial" charset="0"/>
              </a:rPr>
              <a:t>4) The Prince (Niccolo Machavelli)</a:t>
            </a:r>
            <a:br>
              <a:rPr lang="en-US" sz="2000" b="1" smtClean="0">
                <a:solidFill>
                  <a:srgbClr val="00FF00"/>
                </a:solidFill>
                <a:latin typeface="Arial" charset="0"/>
                <a:cs typeface="Arial" charset="0"/>
              </a:rPr>
            </a:br>
            <a:r>
              <a:rPr lang="en-US" sz="2000" b="1" smtClean="0">
                <a:solidFill>
                  <a:srgbClr val="00FF00"/>
                </a:solidFill>
                <a:latin typeface="Arial" charset="0"/>
                <a:cs typeface="Arial" charset="0"/>
              </a:rPr>
              <a:t/>
            </a:r>
            <a:br>
              <a:rPr lang="en-US" sz="2000" b="1" smtClean="0">
                <a:solidFill>
                  <a:srgbClr val="00FF00"/>
                </a:solidFill>
                <a:latin typeface="Arial" charset="0"/>
                <a:cs typeface="Arial" charset="0"/>
              </a:rPr>
            </a:br>
            <a:r>
              <a:rPr lang="en-US" sz="2000" smtClean="0">
                <a:latin typeface="Arial" charset="0"/>
                <a:cs typeface="Arial" charset="0"/>
              </a:rPr>
              <a:t/>
            </a:r>
            <a:br>
              <a:rPr lang="en-US" sz="2000" smtClean="0">
                <a:latin typeface="Arial" charset="0"/>
                <a:cs typeface="Arial" charset="0"/>
              </a:rPr>
            </a:br>
            <a:r>
              <a:rPr lang="en-US" sz="2000" smtClean="0">
                <a:latin typeface="Arial" charset="0"/>
                <a:cs typeface="Arial" charset="0"/>
              </a:rPr>
              <a:t>3) </a:t>
            </a:r>
            <a:r>
              <a:rPr lang="en-US" sz="2000" i="1" smtClean="0">
                <a:latin typeface="Arial" charset="0"/>
                <a:cs typeface="Arial" charset="0"/>
              </a:rPr>
              <a:t>The House of Medici: Its Rise and Fall </a:t>
            </a:r>
            <a:r>
              <a:rPr lang="en-US" sz="2000" smtClean="0">
                <a:latin typeface="Arial" charset="0"/>
                <a:cs typeface="Arial" charset="0"/>
              </a:rPr>
              <a:t>(Christopher Hibbert)</a:t>
            </a:r>
            <a:br>
              <a:rPr lang="en-US" sz="2000" smtClean="0">
                <a:latin typeface="Arial" charset="0"/>
                <a:cs typeface="Arial" charset="0"/>
              </a:rPr>
            </a:br>
            <a:r>
              <a:rPr lang="en-US" sz="2000" smtClean="0">
                <a:latin typeface="Arial" charset="0"/>
                <a:cs typeface="Arial" charset="0"/>
              </a:rPr>
              <a:t/>
            </a:r>
            <a:br>
              <a:rPr lang="en-US" sz="2000" smtClean="0">
                <a:latin typeface="Arial" charset="0"/>
                <a:cs typeface="Arial" charset="0"/>
              </a:rPr>
            </a:br>
            <a:r>
              <a:rPr lang="en-US" sz="2000" smtClean="0">
                <a:latin typeface="Arial" charset="0"/>
                <a:cs typeface="Arial" charset="0"/>
              </a:rPr>
              <a:t/>
            </a:r>
            <a:br>
              <a:rPr lang="en-US" sz="2000" smtClean="0">
                <a:latin typeface="Arial" charset="0"/>
                <a:cs typeface="Arial" charset="0"/>
              </a:rPr>
            </a:br>
            <a:r>
              <a:rPr lang="en-US" sz="2000" smtClean="0">
                <a:latin typeface="Arial" charset="0"/>
                <a:cs typeface="Arial" charset="0"/>
              </a:rPr>
              <a:t>2) </a:t>
            </a:r>
            <a:r>
              <a:rPr lang="en-US" sz="2000" i="1" smtClean="0">
                <a:latin typeface="Arial" charset="0"/>
                <a:cs typeface="Arial" charset="0"/>
              </a:rPr>
              <a:t>Brunelleschi’s Dome: How a Renaissance Genius Reinvented Architecture </a:t>
            </a:r>
            <a:r>
              <a:rPr lang="en-US" sz="2000" smtClean="0">
                <a:latin typeface="Arial" charset="0"/>
                <a:cs typeface="Arial" charset="0"/>
              </a:rPr>
              <a:t>(Ross King)</a:t>
            </a:r>
            <a:br>
              <a:rPr lang="en-US" sz="2000" smtClean="0">
                <a:latin typeface="Arial" charset="0"/>
                <a:cs typeface="Arial" charset="0"/>
              </a:rPr>
            </a:br>
            <a:r>
              <a:rPr lang="en-US" sz="2000" smtClean="0">
                <a:latin typeface="Arial" charset="0"/>
                <a:cs typeface="Arial" charset="0"/>
              </a:rPr>
              <a:t/>
            </a:r>
            <a:br>
              <a:rPr lang="en-US" sz="2000" smtClean="0">
                <a:latin typeface="Arial" charset="0"/>
                <a:cs typeface="Arial" charset="0"/>
              </a:rPr>
            </a:br>
            <a:r>
              <a:rPr lang="en-US" sz="2000" smtClean="0">
                <a:latin typeface="Arial" charset="0"/>
                <a:cs typeface="Arial" charset="0"/>
              </a:rPr>
              <a:t/>
            </a:r>
            <a:br>
              <a:rPr lang="en-US" sz="2000" smtClean="0">
                <a:latin typeface="Arial" charset="0"/>
                <a:cs typeface="Arial" charset="0"/>
              </a:rPr>
            </a:br>
            <a:r>
              <a:rPr lang="en-US" sz="2000" smtClean="0">
                <a:latin typeface="Arial" charset="0"/>
                <a:cs typeface="Arial" charset="0"/>
              </a:rPr>
              <a:t>1) </a:t>
            </a:r>
            <a:r>
              <a:rPr lang="en-US" sz="2000" i="1" smtClean="0">
                <a:latin typeface="Arial" charset="0"/>
                <a:cs typeface="Arial" charset="0"/>
              </a:rPr>
              <a:t>The Life of Elizabeth I </a:t>
            </a:r>
            <a:r>
              <a:rPr lang="en-US" sz="2000" smtClean="0">
                <a:latin typeface="Arial" charset="0"/>
                <a:cs typeface="Arial" charset="0"/>
              </a:rPr>
              <a:t>(Alison Weir)</a:t>
            </a:r>
            <a:br>
              <a:rPr lang="en-US" sz="2000" smtClean="0">
                <a:latin typeface="Arial" charset="0"/>
                <a:cs typeface="Arial" charset="0"/>
              </a:rPr>
            </a:br>
            <a:r>
              <a:rPr lang="en-US" sz="2000" smtClean="0">
                <a:latin typeface="Arial" charset="0"/>
                <a:cs typeface="Arial" charset="0"/>
              </a:rPr>
              <a:t/>
            </a:r>
            <a:br>
              <a:rPr lang="en-US" sz="2000" smtClean="0">
                <a:latin typeface="Arial" charset="0"/>
                <a:cs typeface="Arial" charset="0"/>
              </a:rPr>
            </a:br>
            <a:r>
              <a:rPr lang="en-US" sz="2000" smtClean="0">
                <a:latin typeface="Arial" charset="0"/>
                <a:cs typeface="Arial" charset="0"/>
              </a:rPr>
              <a:t/>
            </a:r>
            <a:br>
              <a:rPr lang="en-US" sz="2000" smtClean="0">
                <a:latin typeface="Arial" charset="0"/>
                <a:cs typeface="Arial" charset="0"/>
              </a:rPr>
            </a:br>
            <a:endParaRPr lang="en-US" sz="2000" smtClean="0">
              <a:latin typeface="Arial" charset="0"/>
              <a:cs typeface="Arial" charset="0"/>
            </a:endParaRPr>
          </a:p>
        </p:txBody>
      </p:sp>
      <p:pic>
        <p:nvPicPr>
          <p:cNvPr id="6147" name="Picture 5" descr="F:\g051533h3u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7124700" y="3314700"/>
            <a:ext cx="1981200" cy="1143000"/>
          </a:xfrm>
          <a:prstGeom prst="rect">
            <a:avLst/>
          </a:prstGeom>
          <a:noFill/>
          <a:ln w="38100">
            <a:solidFill>
              <a:srgbClr val="00FF00"/>
            </a:solidFill>
            <a:miter lim="800000"/>
            <a:headEnd/>
            <a:tailEnd/>
          </a:ln>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0" y="76200"/>
            <a:ext cx="8305800" cy="560388"/>
          </a:xfrm>
          <a:prstGeom prst="rect">
            <a:avLst/>
          </a:prstGeom>
        </p:spPr>
        <p:txBody>
          <a:bodyPr/>
          <a:lstStyle/>
          <a:p>
            <a:pPr algn="ctr" eaLnBrk="0" fontAlgn="base" hangingPunct="0">
              <a:spcBef>
                <a:spcPct val="0"/>
              </a:spcBef>
              <a:spcAft>
                <a:spcPct val="0"/>
              </a:spcAft>
              <a:defRPr/>
            </a:pPr>
            <a:r>
              <a:rPr lang="en-US" sz="2800" b="1" kern="0" dirty="0" smtClean="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Renaissance </a:t>
            </a:r>
            <a:r>
              <a:rPr lang="en-US" sz="28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Figures: </a:t>
            </a:r>
            <a:r>
              <a:rPr lang="en-US" sz="2800" b="1" dirty="0" err="1">
                <a:solidFill>
                  <a:srgbClr val="FFFFFF"/>
                </a:solidFill>
                <a:latin typeface="Arial" panose="020B0604020202020204" pitchFamily="34" charset="0"/>
                <a:cs typeface="Arial" panose="020B0604020202020204" pitchFamily="34" charset="0"/>
              </a:rPr>
              <a:t>Niccolò</a:t>
            </a:r>
            <a:r>
              <a:rPr lang="en-US" sz="2800" b="1" dirty="0">
                <a:solidFill>
                  <a:srgbClr val="FFFFFF"/>
                </a:solidFill>
                <a:latin typeface="Arial" panose="020B0604020202020204" pitchFamily="34" charset="0"/>
                <a:cs typeface="Arial" panose="020B0604020202020204" pitchFamily="34" charset="0"/>
              </a:rPr>
              <a:t> Machiavelli</a:t>
            </a:r>
            <a:endParaRPr lang="en-US" sz="14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4" cstate="print">
            <a:extLst/>
          </a:blip>
          <a:stretch>
            <a:fillRect/>
          </a:stretch>
        </p:blipFill>
        <p:spPr>
          <a:xfrm>
            <a:off x="7772123" y="19008"/>
            <a:ext cx="1282979" cy="1235159"/>
          </a:xfrm>
          <a:prstGeom prst="rect">
            <a:avLst/>
          </a:prstGeom>
          <a:ln>
            <a:noFill/>
          </a:ln>
          <a:effectLst>
            <a:softEdge rad="112500"/>
          </a:effectLst>
        </p:spPr>
      </p:pic>
    </p:spTree>
    <p:extLst>
      <p:ext uri="{BB962C8B-B14F-4D97-AF65-F5344CB8AC3E}">
        <p14:creationId xmlns:p14="http://schemas.microsoft.com/office/powerpoint/2010/main" val="17096159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228600" y="693780"/>
            <a:ext cx="8686800" cy="1612061"/>
          </a:xfrm>
        </p:spPr>
        <p:txBody>
          <a:bodyPr/>
          <a:lstStyle/>
          <a:p>
            <a:pPr algn="l"/>
            <a:r>
              <a:rPr lang="en-US" sz="2000" dirty="0" smtClean="0">
                <a:solidFill>
                  <a:schemeClr val="tx1"/>
                </a:solidFill>
                <a:latin typeface="Arial" charset="0"/>
                <a:cs typeface="Arial" charset="0"/>
              </a:rPr>
              <a:t>	</a:t>
            </a:r>
            <a:r>
              <a:rPr lang="en-US" sz="2000" dirty="0" err="1" smtClean="0">
                <a:solidFill>
                  <a:schemeClr val="tx1"/>
                </a:solidFill>
                <a:latin typeface="Arial" charset="0"/>
                <a:cs typeface="Arial" charset="0"/>
              </a:rPr>
              <a:t>Niccolò</a:t>
            </a:r>
            <a:r>
              <a:rPr lang="en-US" sz="2000" dirty="0" smtClean="0">
                <a:solidFill>
                  <a:schemeClr val="tx1"/>
                </a:solidFill>
                <a:latin typeface="Arial" charset="0"/>
                <a:cs typeface="Arial" charset="0"/>
              </a:rPr>
              <a:t> Machiavelli (1469-1527) was an Italian writer and politician during the Renaissance.   He spent most of his adult life in Florence and served as a government official there.  He was responsible for diplomatic and military affairs.  </a:t>
            </a:r>
            <a:endParaRPr lang="en-US" sz="1800" dirty="0" smtClean="0">
              <a:latin typeface="Arial" charset="0"/>
              <a:cs typeface="Arial" charset="0"/>
            </a:endParaRPr>
          </a:p>
        </p:txBody>
      </p:sp>
      <p:sp>
        <p:nvSpPr>
          <p:cNvPr id="5" name="Title 1"/>
          <p:cNvSpPr txBox="1">
            <a:spLocks/>
          </p:cNvSpPr>
          <p:nvPr/>
        </p:nvSpPr>
        <p:spPr>
          <a:xfrm>
            <a:off x="0" y="76200"/>
            <a:ext cx="8305800" cy="560388"/>
          </a:xfrm>
          <a:prstGeom prst="rect">
            <a:avLst/>
          </a:prstGeom>
        </p:spPr>
        <p:txBody>
          <a:bodyPr/>
          <a:lstStyle/>
          <a:p>
            <a:pPr algn="ctr" eaLnBrk="0" fontAlgn="base" hangingPunct="0">
              <a:spcBef>
                <a:spcPct val="0"/>
              </a:spcBef>
              <a:spcAft>
                <a:spcPct val="0"/>
              </a:spcAft>
              <a:defRPr/>
            </a:pPr>
            <a:r>
              <a:rPr lang="en-US" sz="2800" b="1" kern="0" dirty="0" smtClean="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Renaissance </a:t>
            </a:r>
            <a:r>
              <a:rPr lang="en-US" sz="28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Figures: </a:t>
            </a:r>
            <a:r>
              <a:rPr lang="en-US" sz="2800" b="1" dirty="0" err="1">
                <a:solidFill>
                  <a:srgbClr val="FFFFFF"/>
                </a:solidFill>
                <a:latin typeface="Arial" panose="020B0604020202020204" pitchFamily="34" charset="0"/>
                <a:cs typeface="Arial" panose="020B0604020202020204" pitchFamily="34" charset="0"/>
              </a:rPr>
              <a:t>Niccolò</a:t>
            </a:r>
            <a:r>
              <a:rPr lang="en-US" sz="2800" b="1" dirty="0">
                <a:solidFill>
                  <a:srgbClr val="FFFFFF"/>
                </a:solidFill>
                <a:latin typeface="Arial" panose="020B0604020202020204" pitchFamily="34" charset="0"/>
                <a:cs typeface="Arial" panose="020B0604020202020204" pitchFamily="34" charset="0"/>
              </a:rPr>
              <a:t> Machiavelli</a:t>
            </a:r>
            <a:endParaRPr lang="en-US" sz="14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extLst/>
          </a:blip>
          <a:stretch>
            <a:fillRect/>
          </a:stretch>
        </p:blipFill>
        <p:spPr>
          <a:xfrm>
            <a:off x="7772123" y="19008"/>
            <a:ext cx="1282979" cy="1235159"/>
          </a:xfrm>
          <a:prstGeom prst="rect">
            <a:avLst/>
          </a:prstGeom>
          <a:ln>
            <a:noFill/>
          </a:ln>
          <a:effectLst>
            <a:softEdge rad="112500"/>
          </a:effectLst>
        </p:spPr>
      </p:pic>
      <p:pic>
        <p:nvPicPr>
          <p:cNvPr id="7" name="Picture 6"/>
          <p:cNvPicPr>
            <a:picLocks noChangeAspect="1"/>
          </p:cNvPicPr>
          <p:nvPr/>
        </p:nvPicPr>
        <p:blipFill rotWithShape="1">
          <a:blip r:embed="rId3" cstate="print">
            <a:extLst/>
          </a:blip>
          <a:srcRect l="14680" t="30612"/>
          <a:stretch/>
        </p:blipFill>
        <p:spPr>
          <a:xfrm>
            <a:off x="3429000" y="2428275"/>
            <a:ext cx="5709634" cy="4343867"/>
          </a:xfrm>
          <a:prstGeom prst="rect">
            <a:avLst/>
          </a:prstGeom>
          <a:ln>
            <a:noFill/>
          </a:ln>
          <a:effectLst>
            <a:softEdge rad="112500"/>
          </a:effectLst>
        </p:spPr>
      </p:pic>
      <p:pic>
        <p:nvPicPr>
          <p:cNvPr id="8" name="Picture 7"/>
          <p:cNvPicPr>
            <a:picLocks noChangeAspect="1"/>
          </p:cNvPicPr>
          <p:nvPr/>
        </p:nvPicPr>
        <p:blipFill>
          <a:blip r:embed="rId4" cstate="print">
            <a:extLst/>
          </a:blip>
          <a:stretch>
            <a:fillRect/>
          </a:stretch>
        </p:blipFill>
        <p:spPr>
          <a:xfrm>
            <a:off x="0" y="2428275"/>
            <a:ext cx="3429000" cy="4429725"/>
          </a:xfrm>
          <a:prstGeom prst="rect">
            <a:avLst/>
          </a:prstGeom>
          <a:ln>
            <a:noFill/>
          </a:ln>
          <a:effectLst>
            <a:softEdge rad="112500"/>
          </a:effectLst>
        </p:spPr>
      </p:pic>
      <p:pic>
        <p:nvPicPr>
          <p:cNvPr id="9" name="Ink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250" y="3608388"/>
            <a:ext cx="73977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20450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211428" y="977047"/>
            <a:ext cx="8686800" cy="1209311"/>
          </a:xfrm>
        </p:spPr>
        <p:txBody>
          <a:bodyPr>
            <a:normAutofit fontScale="90000"/>
          </a:bodyPr>
          <a:lstStyle/>
          <a:p>
            <a:r>
              <a:rPr lang="en-US" sz="2000" dirty="0" smtClean="0">
                <a:solidFill>
                  <a:schemeClr val="tx1"/>
                </a:solidFill>
                <a:latin typeface="Arial" charset="0"/>
                <a:cs typeface="Arial" charset="0"/>
              </a:rPr>
              <a:t>	Many historians credit Machiavelli as the founder of political science because of how his work and writings shaped modern politics.  Political Science is the study of governments and politics.  </a:t>
            </a:r>
            <a:r>
              <a:rPr lang="en-US" sz="2000" dirty="0">
                <a:solidFill>
                  <a:schemeClr val="tx1"/>
                </a:solidFill>
                <a:latin typeface="Arial" charset="0"/>
                <a:cs typeface="Arial" charset="0"/>
              </a:rPr>
              <a:t/>
            </a:r>
            <a:br>
              <a:rPr lang="en-US" sz="2000" dirty="0">
                <a:solidFill>
                  <a:schemeClr val="tx1"/>
                </a:solidFill>
                <a:latin typeface="Arial" charset="0"/>
                <a:cs typeface="Arial" charset="0"/>
              </a:rPr>
            </a:br>
            <a:r>
              <a:rPr lang="en-US" sz="2000" dirty="0">
                <a:solidFill>
                  <a:schemeClr val="tx1"/>
                </a:solidFill>
                <a:latin typeface="Arial" charset="0"/>
                <a:cs typeface="Arial" charset="0"/>
              </a:rPr>
              <a:t/>
            </a:r>
            <a:br>
              <a:rPr lang="en-US" sz="2000" dirty="0">
                <a:solidFill>
                  <a:schemeClr val="tx1"/>
                </a:solidFill>
                <a:latin typeface="Arial" charset="0"/>
                <a:cs typeface="Arial" charset="0"/>
              </a:rPr>
            </a:br>
            <a:r>
              <a:rPr lang="en-US" sz="2000" dirty="0">
                <a:solidFill>
                  <a:schemeClr val="tx1"/>
                </a:solidFill>
                <a:latin typeface="Arial" charset="0"/>
                <a:cs typeface="Arial" charset="0"/>
              </a:rPr>
              <a:t>https://www.youtube.com/watch?v=WEgJyCCVUao</a:t>
            </a:r>
            <a:endParaRPr lang="en-US" sz="1800" dirty="0" smtClean="0">
              <a:latin typeface="Arial" charset="0"/>
              <a:cs typeface="Arial" charset="0"/>
            </a:endParaRPr>
          </a:p>
        </p:txBody>
      </p:sp>
      <p:sp>
        <p:nvSpPr>
          <p:cNvPr id="5" name="Title 1"/>
          <p:cNvSpPr txBox="1">
            <a:spLocks/>
          </p:cNvSpPr>
          <p:nvPr/>
        </p:nvSpPr>
        <p:spPr>
          <a:xfrm>
            <a:off x="0" y="76200"/>
            <a:ext cx="8305800" cy="560388"/>
          </a:xfrm>
          <a:prstGeom prst="rect">
            <a:avLst/>
          </a:prstGeom>
        </p:spPr>
        <p:txBody>
          <a:bodyPr/>
          <a:lstStyle/>
          <a:p>
            <a:pPr algn="ctr" eaLnBrk="0" fontAlgn="base" hangingPunct="0">
              <a:spcBef>
                <a:spcPct val="0"/>
              </a:spcBef>
              <a:spcAft>
                <a:spcPct val="0"/>
              </a:spcAft>
              <a:defRPr/>
            </a:pPr>
            <a:r>
              <a:rPr lang="en-US" sz="2800" b="1" kern="0" dirty="0" smtClean="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Renaissance </a:t>
            </a:r>
            <a:r>
              <a:rPr lang="en-US" sz="28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Figures: </a:t>
            </a:r>
            <a:r>
              <a:rPr lang="en-US" sz="2800" b="1" dirty="0" err="1">
                <a:solidFill>
                  <a:srgbClr val="FFFFFF"/>
                </a:solidFill>
                <a:latin typeface="Arial" panose="020B0604020202020204" pitchFamily="34" charset="0"/>
                <a:cs typeface="Arial" panose="020B0604020202020204" pitchFamily="34" charset="0"/>
              </a:rPr>
              <a:t>Niccolò</a:t>
            </a:r>
            <a:r>
              <a:rPr lang="en-US" sz="2800" b="1" dirty="0">
                <a:solidFill>
                  <a:srgbClr val="FFFFFF"/>
                </a:solidFill>
                <a:latin typeface="Arial" panose="020B0604020202020204" pitchFamily="34" charset="0"/>
                <a:cs typeface="Arial" panose="020B0604020202020204" pitchFamily="34" charset="0"/>
              </a:rPr>
              <a:t> Machiavelli</a:t>
            </a:r>
            <a:endParaRPr lang="en-US" sz="14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extLst/>
          </a:blip>
          <a:stretch>
            <a:fillRect/>
          </a:stretch>
        </p:blipFill>
        <p:spPr>
          <a:xfrm>
            <a:off x="7772123" y="19008"/>
            <a:ext cx="1282979" cy="1235159"/>
          </a:xfrm>
          <a:prstGeom prst="rect">
            <a:avLst/>
          </a:prstGeom>
          <a:ln>
            <a:noFill/>
          </a:ln>
          <a:effectLst>
            <a:softEdge rad="112500"/>
          </a:effectLst>
        </p:spPr>
      </p:pic>
      <p:pic>
        <p:nvPicPr>
          <p:cNvPr id="3" name="Picture 2"/>
          <p:cNvPicPr>
            <a:picLocks noChangeAspect="1"/>
          </p:cNvPicPr>
          <p:nvPr/>
        </p:nvPicPr>
        <p:blipFill rotWithShape="1">
          <a:blip r:embed="rId3" cstate="print">
            <a:extLst/>
          </a:blip>
          <a:srcRect b="8750"/>
          <a:stretch/>
        </p:blipFill>
        <p:spPr>
          <a:xfrm>
            <a:off x="-17172" y="2186359"/>
            <a:ext cx="9144000" cy="4687600"/>
          </a:xfrm>
          <a:prstGeom prst="rect">
            <a:avLst/>
          </a:prstGeom>
          <a:ln>
            <a:noFill/>
          </a:ln>
          <a:effectLst>
            <a:softEdge rad="112500"/>
          </a:effectLst>
        </p:spPr>
      </p:pic>
    </p:spTree>
    <p:extLst>
      <p:ext uri="{BB962C8B-B14F-4D97-AF65-F5344CB8AC3E}">
        <p14:creationId xmlns:p14="http://schemas.microsoft.com/office/powerpoint/2010/main" val="21811849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42888" y="1600200"/>
            <a:ext cx="8686800" cy="1143000"/>
          </a:xfrm>
        </p:spPr>
        <p:txBody>
          <a:bodyPr/>
          <a:lstStyle/>
          <a:p>
            <a:pPr algn="l"/>
            <a:r>
              <a:rPr lang="en-US" sz="2000" smtClean="0">
                <a:solidFill>
                  <a:schemeClr val="tx1"/>
                </a:solidFill>
                <a:latin typeface="Arial" charset="0"/>
                <a:cs typeface="Arial" charset="0"/>
              </a:rPr>
              <a:t>	Machiavelli wrote many different types of literature including historical books, comedies, songs and poems.  But his most famous work was a guidebook for rulers to gain and keep power, called </a:t>
            </a:r>
            <a:r>
              <a:rPr lang="en-US" sz="2000" i="1" smtClean="0">
                <a:solidFill>
                  <a:schemeClr val="tx1"/>
                </a:solidFill>
                <a:latin typeface="Arial" charset="0"/>
                <a:cs typeface="Arial" charset="0"/>
              </a:rPr>
              <a:t>The Prince</a:t>
            </a:r>
            <a:r>
              <a:rPr lang="en-US" sz="2000" smtClean="0">
                <a:solidFill>
                  <a:schemeClr val="tx1"/>
                </a:solidFill>
                <a:latin typeface="Arial" charset="0"/>
                <a:cs typeface="Arial" charset="0"/>
              </a:rPr>
              <a:t>.  </a:t>
            </a:r>
            <a:endParaRPr lang="en-US" sz="1800" smtClean="0">
              <a:latin typeface="Arial" charset="0"/>
              <a:cs typeface="Arial" charset="0"/>
            </a:endParaRPr>
          </a:p>
        </p:txBody>
      </p:sp>
      <p:sp>
        <p:nvSpPr>
          <p:cNvPr id="5" name="Title 1"/>
          <p:cNvSpPr txBox="1">
            <a:spLocks/>
          </p:cNvSpPr>
          <p:nvPr/>
        </p:nvSpPr>
        <p:spPr>
          <a:xfrm>
            <a:off x="0" y="76200"/>
            <a:ext cx="8305800" cy="560388"/>
          </a:xfrm>
          <a:prstGeom prst="rect">
            <a:avLst/>
          </a:prstGeom>
        </p:spPr>
        <p:txBody>
          <a:bodyPr/>
          <a:lstStyle/>
          <a:p>
            <a:pPr algn="ctr" eaLnBrk="0" fontAlgn="base" hangingPunct="0">
              <a:spcBef>
                <a:spcPct val="0"/>
              </a:spcBef>
              <a:spcAft>
                <a:spcPct val="0"/>
              </a:spcAft>
              <a:defRPr/>
            </a:pPr>
            <a:r>
              <a:rPr lang="en-US" sz="2800" b="1" kern="0" dirty="0" smtClean="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Renaissance </a:t>
            </a:r>
            <a:r>
              <a:rPr lang="en-US" sz="28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Figures: </a:t>
            </a:r>
            <a:r>
              <a:rPr lang="en-US" sz="2800" b="1" dirty="0" err="1">
                <a:solidFill>
                  <a:srgbClr val="FFFFFF"/>
                </a:solidFill>
                <a:latin typeface="Arial" panose="020B0604020202020204" pitchFamily="34" charset="0"/>
                <a:cs typeface="Arial" panose="020B0604020202020204" pitchFamily="34" charset="0"/>
              </a:rPr>
              <a:t>Niccolò</a:t>
            </a:r>
            <a:r>
              <a:rPr lang="en-US" sz="2800" b="1" dirty="0">
                <a:solidFill>
                  <a:srgbClr val="FFFFFF"/>
                </a:solidFill>
                <a:latin typeface="Arial" panose="020B0604020202020204" pitchFamily="34" charset="0"/>
                <a:cs typeface="Arial" panose="020B0604020202020204" pitchFamily="34" charset="0"/>
              </a:rPr>
              <a:t> Machiavelli</a:t>
            </a:r>
            <a:endParaRPr lang="en-US" sz="14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extLst/>
          </a:blip>
          <a:stretch>
            <a:fillRect/>
          </a:stretch>
        </p:blipFill>
        <p:spPr>
          <a:xfrm>
            <a:off x="7772123" y="19008"/>
            <a:ext cx="1282979" cy="1235159"/>
          </a:xfrm>
          <a:prstGeom prst="rect">
            <a:avLst/>
          </a:prstGeom>
          <a:ln>
            <a:noFill/>
          </a:ln>
          <a:effectLst>
            <a:softEdge rad="112500"/>
          </a:effectLst>
        </p:spPr>
      </p:pic>
      <p:pic>
        <p:nvPicPr>
          <p:cNvPr id="9221" name="Picture 5" descr="F:\g051533h3u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352800"/>
            <a:ext cx="2833688"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5" descr="F:\g051533h3u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3352800"/>
            <a:ext cx="2833688"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5" descr="F:\g051533h3u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352800"/>
            <a:ext cx="2833688"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Rectangle 1"/>
          <p:cNvSpPr>
            <a:spLocks noChangeArrowheads="1"/>
          </p:cNvSpPr>
          <p:nvPr/>
        </p:nvSpPr>
        <p:spPr bwMode="auto">
          <a:xfrm>
            <a:off x="1570038" y="2859088"/>
            <a:ext cx="6400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pPr>
            <a:r>
              <a:rPr lang="en-US" sz="2400" i="1" dirty="0">
                <a:solidFill>
                  <a:srgbClr val="FFFFFF"/>
                </a:solidFill>
              </a:rPr>
              <a:t>https://www.youtube.com/watch?v=CMagDqJDcLc</a:t>
            </a:r>
          </a:p>
        </p:txBody>
      </p:sp>
    </p:spTree>
    <p:extLst>
      <p:ext uri="{BB962C8B-B14F-4D97-AF65-F5344CB8AC3E}">
        <p14:creationId xmlns:p14="http://schemas.microsoft.com/office/powerpoint/2010/main" val="263426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1473713"/>
            <a:ext cx="8686800" cy="1660525"/>
          </a:xfrm>
        </p:spPr>
        <p:txBody>
          <a:bodyPr/>
          <a:lstStyle/>
          <a:p>
            <a:pPr algn="l"/>
            <a:r>
              <a:rPr lang="en-US" sz="2000" dirty="0" smtClean="0">
                <a:solidFill>
                  <a:schemeClr val="tx1"/>
                </a:solidFill>
                <a:latin typeface="Arial" charset="0"/>
                <a:cs typeface="Arial" charset="0"/>
              </a:rPr>
              <a:t>	</a:t>
            </a:r>
            <a:r>
              <a:rPr lang="en-US" sz="2000" i="1" dirty="0" smtClean="0">
                <a:solidFill>
                  <a:schemeClr val="tx1"/>
                </a:solidFill>
                <a:latin typeface="Arial" charset="0"/>
                <a:cs typeface="Arial" charset="0"/>
              </a:rPr>
              <a:t>The Prince </a:t>
            </a:r>
            <a:r>
              <a:rPr lang="en-US" sz="2000" dirty="0" smtClean="0">
                <a:solidFill>
                  <a:schemeClr val="tx1"/>
                </a:solidFill>
                <a:latin typeface="Arial" charset="0"/>
                <a:cs typeface="Arial" charset="0"/>
              </a:rPr>
              <a:t>had an immediate impact in shaping the behavior of leaders.  Certain wealthy and powerful families often controlled parts of Italy.  Many members of these families even became popes.  One of the most notorious, powerful and wealthy Italian families of the time was the Medici family.  </a:t>
            </a:r>
            <a:endParaRPr lang="en-US" sz="1800" dirty="0" smtClean="0">
              <a:latin typeface="Arial" charset="0"/>
              <a:cs typeface="Arial" charset="0"/>
            </a:endParaRPr>
          </a:p>
        </p:txBody>
      </p:sp>
      <p:sp>
        <p:nvSpPr>
          <p:cNvPr id="5" name="Title 1"/>
          <p:cNvSpPr txBox="1">
            <a:spLocks/>
          </p:cNvSpPr>
          <p:nvPr/>
        </p:nvSpPr>
        <p:spPr>
          <a:xfrm>
            <a:off x="0" y="76200"/>
            <a:ext cx="8305800" cy="560388"/>
          </a:xfrm>
          <a:prstGeom prst="rect">
            <a:avLst/>
          </a:prstGeom>
        </p:spPr>
        <p:txBody>
          <a:bodyPr/>
          <a:lstStyle/>
          <a:p>
            <a:pPr algn="ctr" eaLnBrk="0" fontAlgn="base" hangingPunct="0">
              <a:spcBef>
                <a:spcPct val="0"/>
              </a:spcBef>
              <a:spcAft>
                <a:spcPct val="0"/>
              </a:spcAft>
              <a:defRPr/>
            </a:pPr>
            <a:r>
              <a:rPr lang="en-US" sz="2800" b="1" kern="0" dirty="0" smtClean="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Renaissance </a:t>
            </a:r>
            <a:r>
              <a:rPr lang="en-US" sz="28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Figures: </a:t>
            </a:r>
            <a:r>
              <a:rPr lang="en-US" sz="2800" b="1" dirty="0" err="1">
                <a:solidFill>
                  <a:srgbClr val="FFFFFF"/>
                </a:solidFill>
                <a:latin typeface="Arial" panose="020B0604020202020204" pitchFamily="34" charset="0"/>
                <a:cs typeface="Arial" panose="020B0604020202020204" pitchFamily="34" charset="0"/>
              </a:rPr>
              <a:t>Niccolò</a:t>
            </a:r>
            <a:r>
              <a:rPr lang="en-US" sz="2800" b="1" dirty="0">
                <a:solidFill>
                  <a:srgbClr val="FFFFFF"/>
                </a:solidFill>
                <a:latin typeface="Arial" panose="020B0604020202020204" pitchFamily="34" charset="0"/>
                <a:cs typeface="Arial" panose="020B0604020202020204" pitchFamily="34" charset="0"/>
              </a:rPr>
              <a:t> Machiavelli</a:t>
            </a:r>
            <a:endParaRPr lang="en-US" sz="14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extLst/>
          </a:blip>
          <a:stretch>
            <a:fillRect/>
          </a:stretch>
        </p:blipFill>
        <p:spPr>
          <a:xfrm>
            <a:off x="7772123" y="19008"/>
            <a:ext cx="1282979" cy="1235159"/>
          </a:xfrm>
          <a:prstGeom prst="rect">
            <a:avLst/>
          </a:prstGeom>
          <a:ln>
            <a:noFill/>
          </a:ln>
          <a:effectLst>
            <a:softEdge rad="112500"/>
          </a:effectLst>
        </p:spPr>
      </p:pic>
      <p:pic>
        <p:nvPicPr>
          <p:cNvPr id="4" name="Picture 3"/>
          <p:cNvPicPr>
            <a:picLocks noChangeAspect="1"/>
          </p:cNvPicPr>
          <p:nvPr/>
        </p:nvPicPr>
        <p:blipFill>
          <a:blip r:embed="rId3" cstate="print">
            <a:extLst/>
          </a:blip>
          <a:stretch>
            <a:fillRect/>
          </a:stretch>
        </p:blipFill>
        <p:spPr>
          <a:xfrm>
            <a:off x="7636905" y="2837973"/>
            <a:ext cx="1553413" cy="2038077"/>
          </a:xfrm>
          <a:prstGeom prst="rect">
            <a:avLst/>
          </a:prstGeom>
          <a:ln>
            <a:noFill/>
          </a:ln>
          <a:effectLst>
            <a:softEdge rad="112500"/>
          </a:effectLst>
        </p:spPr>
      </p:pic>
      <p:sp>
        <p:nvSpPr>
          <p:cNvPr id="10246" name="Rectangle 6"/>
          <p:cNvSpPr>
            <a:spLocks noChangeArrowheads="1"/>
          </p:cNvSpPr>
          <p:nvPr/>
        </p:nvSpPr>
        <p:spPr bwMode="auto">
          <a:xfrm>
            <a:off x="4025900" y="4164013"/>
            <a:ext cx="3746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fontAlgn="base" hangingPunct="0">
              <a:spcBef>
                <a:spcPct val="0"/>
              </a:spcBef>
              <a:spcAft>
                <a:spcPct val="0"/>
              </a:spcAft>
            </a:pPr>
            <a:r>
              <a:rPr lang="en-US" sz="2000">
                <a:solidFill>
                  <a:srgbClr val="FFFF00"/>
                </a:solidFill>
                <a:latin typeface="Arial" charset="0"/>
                <a:cs typeface="Arial" charset="0"/>
              </a:rPr>
              <a:t>Cesare Borgia: ruthless leader and son of Pope Alexander VI</a:t>
            </a:r>
            <a:endParaRPr lang="en-US" sz="2000">
              <a:solidFill>
                <a:srgbClr val="FFFF00"/>
              </a:solidFill>
            </a:endParaRPr>
          </a:p>
        </p:txBody>
      </p:sp>
      <p:sp>
        <p:nvSpPr>
          <p:cNvPr id="10247" name="Rectangle 7"/>
          <p:cNvSpPr>
            <a:spLocks noChangeArrowheads="1"/>
          </p:cNvSpPr>
          <p:nvPr/>
        </p:nvSpPr>
        <p:spPr bwMode="auto">
          <a:xfrm>
            <a:off x="2058988" y="3233738"/>
            <a:ext cx="429577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pPr>
            <a:r>
              <a:rPr lang="fr-FR" sz="2000">
                <a:solidFill>
                  <a:srgbClr val="00FF00"/>
                </a:solidFill>
                <a:latin typeface="Arial" charset="0"/>
                <a:cs typeface="Arial" charset="0"/>
              </a:rPr>
              <a:t>Four Popes from the Medici Family:</a:t>
            </a:r>
          </a:p>
          <a:p>
            <a:pPr eaLnBrk="0" fontAlgn="base" hangingPunct="0">
              <a:spcBef>
                <a:spcPct val="0"/>
              </a:spcBef>
              <a:spcAft>
                <a:spcPct val="0"/>
              </a:spcAft>
            </a:pPr>
            <a:endParaRPr lang="fr-FR" sz="2000">
              <a:solidFill>
                <a:srgbClr val="00FF00"/>
              </a:solidFill>
              <a:latin typeface="Arial" charset="0"/>
              <a:cs typeface="Arial" charset="0"/>
            </a:endParaRPr>
          </a:p>
          <a:p>
            <a:pPr eaLnBrk="0" fontAlgn="base" hangingPunct="0">
              <a:spcBef>
                <a:spcPct val="0"/>
              </a:spcBef>
              <a:spcAft>
                <a:spcPct val="0"/>
              </a:spcAft>
            </a:pPr>
            <a:r>
              <a:rPr lang="fr-FR" sz="2000">
                <a:solidFill>
                  <a:srgbClr val="00FF00"/>
                </a:solidFill>
                <a:latin typeface="Arial" charset="0"/>
                <a:cs typeface="Arial" charset="0"/>
              </a:rPr>
              <a:t>Leo X</a:t>
            </a:r>
          </a:p>
          <a:p>
            <a:pPr eaLnBrk="0" fontAlgn="base" hangingPunct="0">
              <a:spcBef>
                <a:spcPct val="0"/>
              </a:spcBef>
              <a:spcAft>
                <a:spcPct val="0"/>
              </a:spcAft>
            </a:pPr>
            <a:endParaRPr lang="fr-FR" sz="2000">
              <a:solidFill>
                <a:srgbClr val="00FF00"/>
              </a:solidFill>
              <a:latin typeface="Arial" charset="0"/>
              <a:cs typeface="Arial" charset="0"/>
            </a:endParaRPr>
          </a:p>
          <a:p>
            <a:pPr eaLnBrk="0" fontAlgn="base" hangingPunct="0">
              <a:spcBef>
                <a:spcPct val="0"/>
              </a:spcBef>
              <a:spcAft>
                <a:spcPct val="0"/>
              </a:spcAft>
            </a:pPr>
            <a:r>
              <a:rPr lang="fr-FR" sz="2000">
                <a:solidFill>
                  <a:srgbClr val="00FF00"/>
                </a:solidFill>
                <a:latin typeface="Arial" charset="0"/>
                <a:cs typeface="Arial" charset="0"/>
              </a:rPr>
              <a:t>Clement VII</a:t>
            </a:r>
          </a:p>
          <a:p>
            <a:pPr eaLnBrk="0" fontAlgn="base" hangingPunct="0">
              <a:spcBef>
                <a:spcPct val="0"/>
              </a:spcBef>
              <a:spcAft>
                <a:spcPct val="0"/>
              </a:spcAft>
            </a:pPr>
            <a:endParaRPr lang="fr-FR" sz="2000">
              <a:solidFill>
                <a:srgbClr val="00FF00"/>
              </a:solidFill>
              <a:latin typeface="Arial" charset="0"/>
              <a:cs typeface="Arial" charset="0"/>
            </a:endParaRPr>
          </a:p>
          <a:p>
            <a:pPr eaLnBrk="0" fontAlgn="base" hangingPunct="0">
              <a:spcBef>
                <a:spcPct val="0"/>
              </a:spcBef>
              <a:spcAft>
                <a:spcPct val="0"/>
              </a:spcAft>
            </a:pPr>
            <a:r>
              <a:rPr lang="fr-FR" sz="2000">
                <a:solidFill>
                  <a:srgbClr val="00FF00"/>
                </a:solidFill>
                <a:latin typeface="Arial" charset="0"/>
                <a:cs typeface="Arial" charset="0"/>
              </a:rPr>
              <a:t>Pius IV</a:t>
            </a:r>
          </a:p>
          <a:p>
            <a:pPr eaLnBrk="0" fontAlgn="base" hangingPunct="0">
              <a:spcBef>
                <a:spcPct val="0"/>
              </a:spcBef>
              <a:spcAft>
                <a:spcPct val="0"/>
              </a:spcAft>
            </a:pPr>
            <a:endParaRPr lang="fr-FR" sz="2000">
              <a:solidFill>
                <a:srgbClr val="00FF00"/>
              </a:solidFill>
              <a:latin typeface="Arial" charset="0"/>
              <a:cs typeface="Arial" charset="0"/>
            </a:endParaRPr>
          </a:p>
          <a:p>
            <a:pPr eaLnBrk="0" fontAlgn="base" hangingPunct="0">
              <a:spcBef>
                <a:spcPct val="0"/>
              </a:spcBef>
              <a:spcAft>
                <a:spcPct val="0"/>
              </a:spcAft>
            </a:pPr>
            <a:r>
              <a:rPr lang="fr-FR" sz="2000">
                <a:solidFill>
                  <a:srgbClr val="00FF00"/>
                </a:solidFill>
                <a:latin typeface="Arial" charset="0"/>
                <a:cs typeface="Arial" charset="0"/>
              </a:rPr>
              <a:t>Leo XI</a:t>
            </a:r>
            <a:endParaRPr lang="en-US" sz="2000">
              <a:solidFill>
                <a:srgbClr val="00FF00"/>
              </a:solidFill>
              <a:latin typeface="Arial" charset="0"/>
              <a:cs typeface="Arial" charset="0"/>
            </a:endParaRPr>
          </a:p>
        </p:txBody>
      </p:sp>
      <p:pic>
        <p:nvPicPr>
          <p:cNvPr id="9" name="Picture 8"/>
          <p:cNvPicPr>
            <a:picLocks noChangeAspect="1"/>
          </p:cNvPicPr>
          <p:nvPr/>
        </p:nvPicPr>
        <p:blipFill>
          <a:blip r:embed="rId4" cstate="print">
            <a:extLst/>
          </a:blip>
          <a:stretch>
            <a:fillRect/>
          </a:stretch>
        </p:blipFill>
        <p:spPr>
          <a:xfrm>
            <a:off x="9865" y="3051554"/>
            <a:ext cx="1172735" cy="1540547"/>
          </a:xfrm>
          <a:prstGeom prst="rect">
            <a:avLst/>
          </a:prstGeom>
          <a:ln>
            <a:noFill/>
          </a:ln>
          <a:effectLst>
            <a:softEdge rad="112500"/>
          </a:effectLst>
        </p:spPr>
      </p:pic>
      <p:pic>
        <p:nvPicPr>
          <p:cNvPr id="10" name="Picture 9"/>
          <p:cNvPicPr>
            <a:picLocks noChangeAspect="1"/>
          </p:cNvPicPr>
          <p:nvPr/>
        </p:nvPicPr>
        <p:blipFill rotWithShape="1">
          <a:blip r:embed="rId5" cstate="print">
            <a:extLst/>
          </a:blip>
          <a:srcRect r="28493"/>
          <a:stretch/>
        </p:blipFill>
        <p:spPr>
          <a:xfrm>
            <a:off x="838200" y="4193734"/>
            <a:ext cx="1040135" cy="1752115"/>
          </a:xfrm>
          <a:prstGeom prst="rect">
            <a:avLst/>
          </a:prstGeom>
          <a:ln>
            <a:noFill/>
          </a:ln>
          <a:effectLst>
            <a:softEdge rad="112500"/>
          </a:effectLst>
        </p:spPr>
      </p:pic>
      <p:pic>
        <p:nvPicPr>
          <p:cNvPr id="12" name="Picture 11"/>
          <p:cNvPicPr>
            <a:picLocks noChangeAspect="1"/>
          </p:cNvPicPr>
          <p:nvPr/>
        </p:nvPicPr>
        <p:blipFill>
          <a:blip r:embed="rId6" cstate="print">
            <a:extLst/>
          </a:blip>
          <a:stretch>
            <a:fillRect/>
          </a:stretch>
        </p:blipFill>
        <p:spPr>
          <a:xfrm>
            <a:off x="144715" y="5296130"/>
            <a:ext cx="1172735" cy="1561870"/>
          </a:xfrm>
          <a:prstGeom prst="rect">
            <a:avLst/>
          </a:prstGeom>
          <a:ln>
            <a:noFill/>
          </a:ln>
          <a:effectLst>
            <a:softEdge rad="112500"/>
          </a:effectLst>
        </p:spPr>
      </p:pic>
      <p:pic>
        <p:nvPicPr>
          <p:cNvPr id="13" name="Picture 12"/>
          <p:cNvPicPr>
            <a:picLocks noChangeAspect="1"/>
          </p:cNvPicPr>
          <p:nvPr/>
        </p:nvPicPr>
        <p:blipFill>
          <a:blip r:embed="rId7" cstate="print">
            <a:extLst/>
          </a:blip>
          <a:stretch>
            <a:fillRect/>
          </a:stretch>
        </p:blipFill>
        <p:spPr>
          <a:xfrm>
            <a:off x="3146406" y="5440341"/>
            <a:ext cx="1120795" cy="1355143"/>
          </a:xfrm>
          <a:prstGeom prst="rect">
            <a:avLst/>
          </a:prstGeom>
          <a:ln>
            <a:noFill/>
          </a:ln>
          <a:effectLst>
            <a:softEdge rad="112500"/>
          </a:effectLst>
        </p:spPr>
      </p:pic>
      <p:cxnSp>
        <p:nvCxnSpPr>
          <p:cNvPr id="15" name="Curved Connector 14"/>
          <p:cNvCxnSpPr/>
          <p:nvPr/>
        </p:nvCxnSpPr>
        <p:spPr bwMode="auto">
          <a:xfrm rot="10800000">
            <a:off x="1219201" y="3646572"/>
            <a:ext cx="840453" cy="392028"/>
          </a:xfrm>
          <a:prstGeom prst="curvedConnector3">
            <a:avLst/>
          </a:prstGeom>
          <a:solidFill>
            <a:schemeClr val="accent1"/>
          </a:solidFill>
          <a:ln w="57150" cap="flat" cmpd="sng" algn="ctr">
            <a:solidFill>
              <a:srgbClr val="00FF00"/>
            </a:solidFill>
            <a:prstDash val="solid"/>
            <a:round/>
            <a:headEnd type="none" w="med" len="med"/>
            <a:tailEnd type="triangle"/>
          </a:ln>
          <a:effectLst>
            <a:glow rad="228600">
              <a:schemeClr val="accent2">
                <a:satMod val="175000"/>
                <a:alpha val="40000"/>
              </a:schemeClr>
            </a:glow>
          </a:effectLst>
        </p:spPr>
      </p:cxnSp>
      <p:cxnSp>
        <p:nvCxnSpPr>
          <p:cNvPr id="16" name="Curved Connector 15"/>
          <p:cNvCxnSpPr/>
          <p:nvPr/>
        </p:nvCxnSpPr>
        <p:spPr bwMode="auto">
          <a:xfrm rot="10800000">
            <a:off x="1639428" y="4642546"/>
            <a:ext cx="420227" cy="70826"/>
          </a:xfrm>
          <a:prstGeom prst="curvedConnector3">
            <a:avLst/>
          </a:prstGeom>
          <a:solidFill>
            <a:schemeClr val="accent1"/>
          </a:solidFill>
          <a:ln w="57150" cap="flat" cmpd="sng" algn="ctr">
            <a:solidFill>
              <a:srgbClr val="00FF00"/>
            </a:solidFill>
            <a:prstDash val="solid"/>
            <a:round/>
            <a:headEnd type="none" w="med" len="med"/>
            <a:tailEnd type="triangle"/>
          </a:ln>
          <a:effectLst>
            <a:glow rad="228600">
              <a:schemeClr val="accent2">
                <a:satMod val="175000"/>
                <a:alpha val="40000"/>
              </a:schemeClr>
            </a:glow>
          </a:effectLst>
        </p:spPr>
      </p:cxnSp>
      <p:cxnSp>
        <p:nvCxnSpPr>
          <p:cNvPr id="18" name="Curved Connector 17"/>
          <p:cNvCxnSpPr/>
          <p:nvPr/>
        </p:nvCxnSpPr>
        <p:spPr bwMode="auto">
          <a:xfrm rot="10800000" flipV="1">
            <a:off x="934013" y="5352729"/>
            <a:ext cx="1125642" cy="346313"/>
          </a:xfrm>
          <a:prstGeom prst="curvedConnector3">
            <a:avLst>
              <a:gd name="adj1" fmla="val 50000"/>
            </a:avLst>
          </a:prstGeom>
          <a:solidFill>
            <a:schemeClr val="accent1"/>
          </a:solidFill>
          <a:ln w="57150" cap="flat" cmpd="sng" algn="ctr">
            <a:solidFill>
              <a:srgbClr val="00FF00"/>
            </a:solidFill>
            <a:prstDash val="solid"/>
            <a:round/>
            <a:headEnd type="none" w="med" len="med"/>
            <a:tailEnd type="triangle"/>
          </a:ln>
          <a:effectLst>
            <a:glow rad="228600">
              <a:schemeClr val="accent2">
                <a:satMod val="175000"/>
                <a:alpha val="40000"/>
              </a:schemeClr>
            </a:glow>
          </a:effectLst>
        </p:spPr>
      </p:cxnSp>
      <p:cxnSp>
        <p:nvCxnSpPr>
          <p:cNvPr id="21" name="Curved Connector 20"/>
          <p:cNvCxnSpPr/>
          <p:nvPr/>
        </p:nvCxnSpPr>
        <p:spPr bwMode="auto">
          <a:xfrm flipV="1">
            <a:off x="2965085" y="5780514"/>
            <a:ext cx="529334" cy="154793"/>
          </a:xfrm>
          <a:prstGeom prst="curvedConnector3">
            <a:avLst>
              <a:gd name="adj1" fmla="val 50000"/>
            </a:avLst>
          </a:prstGeom>
          <a:solidFill>
            <a:schemeClr val="accent1"/>
          </a:solidFill>
          <a:ln w="57150" cap="flat" cmpd="sng" algn="ctr">
            <a:solidFill>
              <a:srgbClr val="00FF00"/>
            </a:solidFill>
            <a:prstDash val="solid"/>
            <a:round/>
            <a:headEnd type="none" w="med" len="med"/>
            <a:tailEnd type="triangle"/>
          </a:ln>
          <a:effectLst>
            <a:glow rad="228600">
              <a:schemeClr val="accent2">
                <a:satMod val="175000"/>
                <a:alpha val="40000"/>
              </a:schemeClr>
            </a:glow>
          </a:effectLst>
        </p:spPr>
      </p:cxnSp>
      <p:cxnSp>
        <p:nvCxnSpPr>
          <p:cNvPr id="24" name="Curved Connector 23"/>
          <p:cNvCxnSpPr/>
          <p:nvPr/>
        </p:nvCxnSpPr>
        <p:spPr bwMode="auto">
          <a:xfrm flipV="1">
            <a:off x="5342512" y="3629628"/>
            <a:ext cx="2277488" cy="564106"/>
          </a:xfrm>
          <a:prstGeom prst="curvedConnector3">
            <a:avLst/>
          </a:prstGeom>
          <a:solidFill>
            <a:schemeClr val="accent1"/>
          </a:solidFill>
          <a:ln w="57150" cap="flat" cmpd="sng" algn="ctr">
            <a:solidFill>
              <a:srgbClr val="FFC000"/>
            </a:solidFill>
            <a:prstDash val="solid"/>
            <a:round/>
            <a:headEnd type="none" w="med" len="med"/>
            <a:tailEnd type="triangle"/>
          </a:ln>
          <a:effectLst>
            <a:glow rad="228600">
              <a:schemeClr val="accent2">
                <a:satMod val="175000"/>
                <a:alpha val="40000"/>
              </a:schemeClr>
            </a:glow>
          </a:effectLst>
        </p:spPr>
      </p:cxnSp>
      <p:pic>
        <p:nvPicPr>
          <p:cNvPr id="27" name="Picture 26"/>
          <p:cNvPicPr>
            <a:picLocks noChangeAspect="1"/>
          </p:cNvPicPr>
          <p:nvPr/>
        </p:nvPicPr>
        <p:blipFill>
          <a:blip r:embed="rId8" cstate="print">
            <a:extLst/>
          </a:blip>
          <a:stretch>
            <a:fillRect/>
          </a:stretch>
        </p:blipFill>
        <p:spPr>
          <a:xfrm>
            <a:off x="7772122" y="5035380"/>
            <a:ext cx="1371877" cy="1813164"/>
          </a:xfrm>
          <a:prstGeom prst="rect">
            <a:avLst/>
          </a:prstGeom>
          <a:ln>
            <a:noFill/>
          </a:ln>
          <a:effectLst>
            <a:softEdge rad="112500"/>
          </a:effectLst>
        </p:spPr>
      </p:pic>
      <p:cxnSp>
        <p:nvCxnSpPr>
          <p:cNvPr id="28" name="Curved Connector 27"/>
          <p:cNvCxnSpPr/>
          <p:nvPr/>
        </p:nvCxnSpPr>
        <p:spPr bwMode="auto">
          <a:xfrm>
            <a:off x="6629400" y="4872643"/>
            <a:ext cx="990600" cy="653242"/>
          </a:xfrm>
          <a:prstGeom prst="curvedConnector3">
            <a:avLst/>
          </a:prstGeom>
          <a:solidFill>
            <a:schemeClr val="accent1"/>
          </a:solidFill>
          <a:ln w="57150" cap="flat" cmpd="sng" algn="ctr">
            <a:solidFill>
              <a:srgbClr val="FFC000"/>
            </a:solidFill>
            <a:prstDash val="solid"/>
            <a:round/>
            <a:headEnd type="none" w="med" len="med"/>
            <a:tailEnd type="triangle"/>
          </a:ln>
          <a:effectLst>
            <a:glow rad="228600">
              <a:schemeClr val="accent2">
                <a:satMod val="175000"/>
                <a:alpha val="40000"/>
              </a:schemeClr>
            </a:glow>
          </a:effectLst>
        </p:spPr>
      </p:cxnSp>
    </p:spTree>
    <p:extLst>
      <p:ext uri="{BB962C8B-B14F-4D97-AF65-F5344CB8AC3E}">
        <p14:creationId xmlns:p14="http://schemas.microsoft.com/office/powerpoint/2010/main" val="33988759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28600" y="1448820"/>
            <a:ext cx="8686800" cy="1660525"/>
          </a:xfrm>
        </p:spPr>
        <p:txBody>
          <a:bodyPr/>
          <a:lstStyle/>
          <a:p>
            <a:pPr algn="l"/>
            <a:r>
              <a:rPr lang="en-US" sz="2000" dirty="0" smtClean="0">
                <a:solidFill>
                  <a:schemeClr val="tx1"/>
                </a:solidFill>
                <a:latin typeface="Arial" charset="0"/>
                <a:cs typeface="Arial" charset="0"/>
              </a:rPr>
              <a:t>	The Medici family had controlled Florence for over half a century before a republic was established.  Machiavelli served as a politician in that republic.  And although his book </a:t>
            </a:r>
            <a:r>
              <a:rPr lang="en-US" sz="2000" i="1" dirty="0" smtClean="0">
                <a:solidFill>
                  <a:schemeClr val="tx1"/>
                </a:solidFill>
                <a:latin typeface="Arial" charset="0"/>
                <a:cs typeface="Arial" charset="0"/>
              </a:rPr>
              <a:t>The Prince </a:t>
            </a:r>
            <a:r>
              <a:rPr lang="en-US" sz="2000" dirty="0" smtClean="0">
                <a:solidFill>
                  <a:schemeClr val="tx1"/>
                </a:solidFill>
                <a:latin typeface="Arial" charset="0"/>
                <a:cs typeface="Arial" charset="0"/>
              </a:rPr>
              <a:t>discussed how to gain and keep power, the Medici family eventually took over once again and Machiavelli no longer served in government. </a:t>
            </a:r>
            <a:endParaRPr lang="en-US" sz="1800" dirty="0" smtClean="0">
              <a:latin typeface="Arial" charset="0"/>
              <a:cs typeface="Arial" charset="0"/>
            </a:endParaRPr>
          </a:p>
        </p:txBody>
      </p:sp>
      <p:sp>
        <p:nvSpPr>
          <p:cNvPr id="5" name="Title 1"/>
          <p:cNvSpPr txBox="1">
            <a:spLocks/>
          </p:cNvSpPr>
          <p:nvPr/>
        </p:nvSpPr>
        <p:spPr>
          <a:xfrm>
            <a:off x="0" y="76200"/>
            <a:ext cx="8305800" cy="560388"/>
          </a:xfrm>
          <a:prstGeom prst="rect">
            <a:avLst/>
          </a:prstGeom>
        </p:spPr>
        <p:txBody>
          <a:bodyPr/>
          <a:lstStyle/>
          <a:p>
            <a:pPr algn="ctr" eaLnBrk="0" fontAlgn="base" hangingPunct="0">
              <a:spcBef>
                <a:spcPct val="0"/>
              </a:spcBef>
              <a:spcAft>
                <a:spcPct val="0"/>
              </a:spcAft>
              <a:defRPr/>
            </a:pPr>
            <a:r>
              <a:rPr lang="en-US" sz="2800" b="1" kern="0" dirty="0" smtClean="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Renaissance </a:t>
            </a:r>
            <a:r>
              <a:rPr lang="en-US" sz="28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Figures: </a:t>
            </a:r>
            <a:r>
              <a:rPr lang="en-US" sz="2800" b="1" dirty="0" err="1">
                <a:solidFill>
                  <a:srgbClr val="FFFFFF"/>
                </a:solidFill>
                <a:latin typeface="Arial" panose="020B0604020202020204" pitchFamily="34" charset="0"/>
                <a:cs typeface="Arial" panose="020B0604020202020204" pitchFamily="34" charset="0"/>
              </a:rPr>
              <a:t>Niccolò</a:t>
            </a:r>
            <a:r>
              <a:rPr lang="en-US" sz="2800" b="1" dirty="0">
                <a:solidFill>
                  <a:srgbClr val="FFFFFF"/>
                </a:solidFill>
                <a:latin typeface="Arial" panose="020B0604020202020204" pitchFamily="34" charset="0"/>
                <a:cs typeface="Arial" panose="020B0604020202020204" pitchFamily="34" charset="0"/>
              </a:rPr>
              <a:t> Machiavelli</a:t>
            </a:r>
            <a:endParaRPr lang="en-US" sz="14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extLst/>
          </a:blip>
          <a:stretch>
            <a:fillRect/>
          </a:stretch>
        </p:blipFill>
        <p:spPr>
          <a:xfrm>
            <a:off x="7772123" y="19008"/>
            <a:ext cx="1282979" cy="1235159"/>
          </a:xfrm>
          <a:prstGeom prst="rect">
            <a:avLst/>
          </a:prstGeom>
          <a:ln>
            <a:noFill/>
          </a:ln>
          <a:effectLst>
            <a:softEdge rad="112500"/>
          </a:effectLst>
        </p:spPr>
      </p:pic>
      <p:pic>
        <p:nvPicPr>
          <p:cNvPr id="4" name="Picture 3"/>
          <p:cNvPicPr>
            <a:picLocks noChangeAspect="1"/>
          </p:cNvPicPr>
          <p:nvPr/>
        </p:nvPicPr>
        <p:blipFill>
          <a:blip r:embed="rId3" cstate="print">
            <a:extLst/>
          </a:blip>
          <a:stretch>
            <a:fillRect/>
          </a:stretch>
        </p:blipFill>
        <p:spPr>
          <a:xfrm>
            <a:off x="7636905" y="2837973"/>
            <a:ext cx="1553413" cy="2038077"/>
          </a:xfrm>
          <a:prstGeom prst="rect">
            <a:avLst/>
          </a:prstGeom>
          <a:ln>
            <a:noFill/>
          </a:ln>
          <a:effectLst>
            <a:softEdge rad="112500"/>
          </a:effectLst>
        </p:spPr>
      </p:pic>
      <p:sp>
        <p:nvSpPr>
          <p:cNvPr id="12294" name="Rectangle 6"/>
          <p:cNvSpPr>
            <a:spLocks noChangeArrowheads="1"/>
          </p:cNvSpPr>
          <p:nvPr/>
        </p:nvSpPr>
        <p:spPr bwMode="auto">
          <a:xfrm>
            <a:off x="4025900" y="4164013"/>
            <a:ext cx="3746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eaLnBrk="0" fontAlgn="base" hangingPunct="0">
              <a:spcBef>
                <a:spcPct val="0"/>
              </a:spcBef>
              <a:spcAft>
                <a:spcPct val="0"/>
              </a:spcAft>
            </a:pPr>
            <a:r>
              <a:rPr lang="en-US" sz="2000">
                <a:solidFill>
                  <a:srgbClr val="FFFF00"/>
                </a:solidFill>
                <a:latin typeface="Arial" charset="0"/>
                <a:cs typeface="Arial" charset="0"/>
              </a:rPr>
              <a:t>Cesare Borgia: ruthless leader and son of Pope Alexander VI</a:t>
            </a:r>
            <a:endParaRPr lang="en-US" sz="2000">
              <a:solidFill>
                <a:srgbClr val="FFFF00"/>
              </a:solidFill>
            </a:endParaRPr>
          </a:p>
        </p:txBody>
      </p:sp>
      <p:sp>
        <p:nvSpPr>
          <p:cNvPr id="12295" name="Rectangle 7"/>
          <p:cNvSpPr>
            <a:spLocks noChangeArrowheads="1"/>
          </p:cNvSpPr>
          <p:nvPr/>
        </p:nvSpPr>
        <p:spPr bwMode="auto">
          <a:xfrm>
            <a:off x="2058988" y="3233738"/>
            <a:ext cx="429577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fontAlgn="base" hangingPunct="0">
              <a:spcBef>
                <a:spcPct val="0"/>
              </a:spcBef>
              <a:spcAft>
                <a:spcPct val="0"/>
              </a:spcAft>
            </a:pPr>
            <a:r>
              <a:rPr lang="fr-FR" sz="2000">
                <a:solidFill>
                  <a:srgbClr val="00FF00"/>
                </a:solidFill>
                <a:latin typeface="Arial" charset="0"/>
                <a:cs typeface="Arial" charset="0"/>
              </a:rPr>
              <a:t>Four Popes from the Medici Family:</a:t>
            </a:r>
          </a:p>
          <a:p>
            <a:pPr eaLnBrk="0" fontAlgn="base" hangingPunct="0">
              <a:spcBef>
                <a:spcPct val="0"/>
              </a:spcBef>
              <a:spcAft>
                <a:spcPct val="0"/>
              </a:spcAft>
            </a:pPr>
            <a:endParaRPr lang="fr-FR" sz="2000">
              <a:solidFill>
                <a:srgbClr val="00FF00"/>
              </a:solidFill>
              <a:latin typeface="Arial" charset="0"/>
              <a:cs typeface="Arial" charset="0"/>
            </a:endParaRPr>
          </a:p>
          <a:p>
            <a:pPr eaLnBrk="0" fontAlgn="base" hangingPunct="0">
              <a:spcBef>
                <a:spcPct val="0"/>
              </a:spcBef>
              <a:spcAft>
                <a:spcPct val="0"/>
              </a:spcAft>
            </a:pPr>
            <a:r>
              <a:rPr lang="fr-FR" sz="2000">
                <a:solidFill>
                  <a:srgbClr val="00FF00"/>
                </a:solidFill>
                <a:latin typeface="Arial" charset="0"/>
                <a:cs typeface="Arial" charset="0"/>
              </a:rPr>
              <a:t>Leo X</a:t>
            </a:r>
          </a:p>
          <a:p>
            <a:pPr eaLnBrk="0" fontAlgn="base" hangingPunct="0">
              <a:spcBef>
                <a:spcPct val="0"/>
              </a:spcBef>
              <a:spcAft>
                <a:spcPct val="0"/>
              </a:spcAft>
            </a:pPr>
            <a:endParaRPr lang="fr-FR" sz="2000">
              <a:solidFill>
                <a:srgbClr val="00FF00"/>
              </a:solidFill>
              <a:latin typeface="Arial" charset="0"/>
              <a:cs typeface="Arial" charset="0"/>
            </a:endParaRPr>
          </a:p>
          <a:p>
            <a:pPr eaLnBrk="0" fontAlgn="base" hangingPunct="0">
              <a:spcBef>
                <a:spcPct val="0"/>
              </a:spcBef>
              <a:spcAft>
                <a:spcPct val="0"/>
              </a:spcAft>
            </a:pPr>
            <a:r>
              <a:rPr lang="fr-FR" sz="2000">
                <a:solidFill>
                  <a:srgbClr val="00FF00"/>
                </a:solidFill>
                <a:latin typeface="Arial" charset="0"/>
                <a:cs typeface="Arial" charset="0"/>
              </a:rPr>
              <a:t>Clement VII</a:t>
            </a:r>
          </a:p>
          <a:p>
            <a:pPr eaLnBrk="0" fontAlgn="base" hangingPunct="0">
              <a:spcBef>
                <a:spcPct val="0"/>
              </a:spcBef>
              <a:spcAft>
                <a:spcPct val="0"/>
              </a:spcAft>
            </a:pPr>
            <a:endParaRPr lang="fr-FR" sz="2000">
              <a:solidFill>
                <a:srgbClr val="00FF00"/>
              </a:solidFill>
              <a:latin typeface="Arial" charset="0"/>
              <a:cs typeface="Arial" charset="0"/>
            </a:endParaRPr>
          </a:p>
          <a:p>
            <a:pPr eaLnBrk="0" fontAlgn="base" hangingPunct="0">
              <a:spcBef>
                <a:spcPct val="0"/>
              </a:spcBef>
              <a:spcAft>
                <a:spcPct val="0"/>
              </a:spcAft>
            </a:pPr>
            <a:r>
              <a:rPr lang="fr-FR" sz="2000">
                <a:solidFill>
                  <a:srgbClr val="00FF00"/>
                </a:solidFill>
                <a:latin typeface="Arial" charset="0"/>
                <a:cs typeface="Arial" charset="0"/>
              </a:rPr>
              <a:t>Pius IV</a:t>
            </a:r>
          </a:p>
          <a:p>
            <a:pPr eaLnBrk="0" fontAlgn="base" hangingPunct="0">
              <a:spcBef>
                <a:spcPct val="0"/>
              </a:spcBef>
              <a:spcAft>
                <a:spcPct val="0"/>
              </a:spcAft>
            </a:pPr>
            <a:endParaRPr lang="fr-FR" sz="2000">
              <a:solidFill>
                <a:srgbClr val="00FF00"/>
              </a:solidFill>
              <a:latin typeface="Arial" charset="0"/>
              <a:cs typeface="Arial" charset="0"/>
            </a:endParaRPr>
          </a:p>
          <a:p>
            <a:pPr eaLnBrk="0" fontAlgn="base" hangingPunct="0">
              <a:spcBef>
                <a:spcPct val="0"/>
              </a:spcBef>
              <a:spcAft>
                <a:spcPct val="0"/>
              </a:spcAft>
            </a:pPr>
            <a:r>
              <a:rPr lang="fr-FR" sz="2000">
                <a:solidFill>
                  <a:srgbClr val="00FF00"/>
                </a:solidFill>
                <a:latin typeface="Arial" charset="0"/>
                <a:cs typeface="Arial" charset="0"/>
              </a:rPr>
              <a:t>Leo XI</a:t>
            </a:r>
            <a:endParaRPr lang="en-US" sz="2000">
              <a:solidFill>
                <a:srgbClr val="00FF00"/>
              </a:solidFill>
              <a:latin typeface="Arial" charset="0"/>
              <a:cs typeface="Arial" charset="0"/>
            </a:endParaRPr>
          </a:p>
        </p:txBody>
      </p:sp>
      <p:pic>
        <p:nvPicPr>
          <p:cNvPr id="9" name="Picture 8"/>
          <p:cNvPicPr>
            <a:picLocks noChangeAspect="1"/>
          </p:cNvPicPr>
          <p:nvPr/>
        </p:nvPicPr>
        <p:blipFill>
          <a:blip r:embed="rId4" cstate="print">
            <a:extLst/>
          </a:blip>
          <a:stretch>
            <a:fillRect/>
          </a:stretch>
        </p:blipFill>
        <p:spPr>
          <a:xfrm>
            <a:off x="9865" y="3051554"/>
            <a:ext cx="1172735" cy="1540547"/>
          </a:xfrm>
          <a:prstGeom prst="rect">
            <a:avLst/>
          </a:prstGeom>
          <a:ln>
            <a:noFill/>
          </a:ln>
          <a:effectLst>
            <a:softEdge rad="112500"/>
          </a:effectLst>
        </p:spPr>
      </p:pic>
      <p:pic>
        <p:nvPicPr>
          <p:cNvPr id="10" name="Picture 9"/>
          <p:cNvPicPr>
            <a:picLocks noChangeAspect="1"/>
          </p:cNvPicPr>
          <p:nvPr/>
        </p:nvPicPr>
        <p:blipFill rotWithShape="1">
          <a:blip r:embed="rId5" cstate="print">
            <a:extLst/>
          </a:blip>
          <a:srcRect r="28493"/>
          <a:stretch/>
        </p:blipFill>
        <p:spPr>
          <a:xfrm>
            <a:off x="838200" y="4193734"/>
            <a:ext cx="1040135" cy="1752115"/>
          </a:xfrm>
          <a:prstGeom prst="rect">
            <a:avLst/>
          </a:prstGeom>
          <a:ln>
            <a:noFill/>
          </a:ln>
          <a:effectLst>
            <a:softEdge rad="112500"/>
          </a:effectLst>
        </p:spPr>
      </p:pic>
      <p:pic>
        <p:nvPicPr>
          <p:cNvPr id="12" name="Picture 11"/>
          <p:cNvPicPr>
            <a:picLocks noChangeAspect="1"/>
          </p:cNvPicPr>
          <p:nvPr/>
        </p:nvPicPr>
        <p:blipFill>
          <a:blip r:embed="rId6" cstate="print">
            <a:extLst/>
          </a:blip>
          <a:stretch>
            <a:fillRect/>
          </a:stretch>
        </p:blipFill>
        <p:spPr>
          <a:xfrm>
            <a:off x="144715" y="5296130"/>
            <a:ext cx="1172735" cy="1561870"/>
          </a:xfrm>
          <a:prstGeom prst="rect">
            <a:avLst/>
          </a:prstGeom>
          <a:ln>
            <a:noFill/>
          </a:ln>
          <a:effectLst>
            <a:softEdge rad="112500"/>
          </a:effectLst>
        </p:spPr>
      </p:pic>
      <p:pic>
        <p:nvPicPr>
          <p:cNvPr id="13" name="Picture 12"/>
          <p:cNvPicPr>
            <a:picLocks noChangeAspect="1"/>
          </p:cNvPicPr>
          <p:nvPr/>
        </p:nvPicPr>
        <p:blipFill>
          <a:blip r:embed="rId7" cstate="print">
            <a:extLst/>
          </a:blip>
          <a:stretch>
            <a:fillRect/>
          </a:stretch>
        </p:blipFill>
        <p:spPr>
          <a:xfrm>
            <a:off x="3146406" y="5440341"/>
            <a:ext cx="1120795" cy="1355143"/>
          </a:xfrm>
          <a:prstGeom prst="rect">
            <a:avLst/>
          </a:prstGeom>
          <a:ln>
            <a:noFill/>
          </a:ln>
          <a:effectLst>
            <a:softEdge rad="112500"/>
          </a:effectLst>
        </p:spPr>
      </p:pic>
      <p:cxnSp>
        <p:nvCxnSpPr>
          <p:cNvPr id="15" name="Curved Connector 14"/>
          <p:cNvCxnSpPr/>
          <p:nvPr/>
        </p:nvCxnSpPr>
        <p:spPr bwMode="auto">
          <a:xfrm rot="10800000">
            <a:off x="1219201" y="3646572"/>
            <a:ext cx="840453" cy="392028"/>
          </a:xfrm>
          <a:prstGeom prst="curvedConnector3">
            <a:avLst/>
          </a:prstGeom>
          <a:solidFill>
            <a:schemeClr val="accent1"/>
          </a:solidFill>
          <a:ln w="57150" cap="flat" cmpd="sng" algn="ctr">
            <a:solidFill>
              <a:srgbClr val="00FF00"/>
            </a:solidFill>
            <a:prstDash val="solid"/>
            <a:round/>
            <a:headEnd type="none" w="med" len="med"/>
            <a:tailEnd type="triangle"/>
          </a:ln>
          <a:effectLst>
            <a:glow rad="228600">
              <a:schemeClr val="accent2">
                <a:satMod val="175000"/>
                <a:alpha val="40000"/>
              </a:schemeClr>
            </a:glow>
          </a:effectLst>
        </p:spPr>
      </p:cxnSp>
      <p:cxnSp>
        <p:nvCxnSpPr>
          <p:cNvPr id="16" name="Curved Connector 15"/>
          <p:cNvCxnSpPr/>
          <p:nvPr/>
        </p:nvCxnSpPr>
        <p:spPr bwMode="auto">
          <a:xfrm rot="10800000">
            <a:off x="1639428" y="4642546"/>
            <a:ext cx="420227" cy="70826"/>
          </a:xfrm>
          <a:prstGeom prst="curvedConnector3">
            <a:avLst/>
          </a:prstGeom>
          <a:solidFill>
            <a:schemeClr val="accent1"/>
          </a:solidFill>
          <a:ln w="57150" cap="flat" cmpd="sng" algn="ctr">
            <a:solidFill>
              <a:srgbClr val="00FF00"/>
            </a:solidFill>
            <a:prstDash val="solid"/>
            <a:round/>
            <a:headEnd type="none" w="med" len="med"/>
            <a:tailEnd type="triangle"/>
          </a:ln>
          <a:effectLst>
            <a:glow rad="228600">
              <a:schemeClr val="accent2">
                <a:satMod val="175000"/>
                <a:alpha val="40000"/>
              </a:schemeClr>
            </a:glow>
          </a:effectLst>
        </p:spPr>
      </p:cxnSp>
      <p:cxnSp>
        <p:nvCxnSpPr>
          <p:cNvPr id="18" name="Curved Connector 17"/>
          <p:cNvCxnSpPr/>
          <p:nvPr/>
        </p:nvCxnSpPr>
        <p:spPr bwMode="auto">
          <a:xfrm rot="10800000" flipV="1">
            <a:off x="934013" y="5352729"/>
            <a:ext cx="1125642" cy="346313"/>
          </a:xfrm>
          <a:prstGeom prst="curvedConnector3">
            <a:avLst>
              <a:gd name="adj1" fmla="val 50000"/>
            </a:avLst>
          </a:prstGeom>
          <a:solidFill>
            <a:schemeClr val="accent1"/>
          </a:solidFill>
          <a:ln w="57150" cap="flat" cmpd="sng" algn="ctr">
            <a:solidFill>
              <a:srgbClr val="00FF00"/>
            </a:solidFill>
            <a:prstDash val="solid"/>
            <a:round/>
            <a:headEnd type="none" w="med" len="med"/>
            <a:tailEnd type="triangle"/>
          </a:ln>
          <a:effectLst>
            <a:glow rad="228600">
              <a:schemeClr val="accent2">
                <a:satMod val="175000"/>
                <a:alpha val="40000"/>
              </a:schemeClr>
            </a:glow>
          </a:effectLst>
        </p:spPr>
      </p:cxnSp>
      <p:cxnSp>
        <p:nvCxnSpPr>
          <p:cNvPr id="21" name="Curved Connector 20"/>
          <p:cNvCxnSpPr/>
          <p:nvPr/>
        </p:nvCxnSpPr>
        <p:spPr bwMode="auto">
          <a:xfrm flipV="1">
            <a:off x="2965085" y="5780514"/>
            <a:ext cx="529334" cy="154793"/>
          </a:xfrm>
          <a:prstGeom prst="curvedConnector3">
            <a:avLst>
              <a:gd name="adj1" fmla="val 50000"/>
            </a:avLst>
          </a:prstGeom>
          <a:solidFill>
            <a:schemeClr val="accent1"/>
          </a:solidFill>
          <a:ln w="57150" cap="flat" cmpd="sng" algn="ctr">
            <a:solidFill>
              <a:srgbClr val="00FF00"/>
            </a:solidFill>
            <a:prstDash val="solid"/>
            <a:round/>
            <a:headEnd type="none" w="med" len="med"/>
            <a:tailEnd type="triangle"/>
          </a:ln>
          <a:effectLst>
            <a:glow rad="228600">
              <a:schemeClr val="accent2">
                <a:satMod val="175000"/>
                <a:alpha val="40000"/>
              </a:schemeClr>
            </a:glow>
          </a:effectLst>
        </p:spPr>
      </p:cxnSp>
      <p:cxnSp>
        <p:nvCxnSpPr>
          <p:cNvPr id="24" name="Curved Connector 23"/>
          <p:cNvCxnSpPr/>
          <p:nvPr/>
        </p:nvCxnSpPr>
        <p:spPr bwMode="auto">
          <a:xfrm flipV="1">
            <a:off x="5342512" y="3629628"/>
            <a:ext cx="2277488" cy="564106"/>
          </a:xfrm>
          <a:prstGeom prst="curvedConnector3">
            <a:avLst/>
          </a:prstGeom>
          <a:solidFill>
            <a:schemeClr val="accent1"/>
          </a:solidFill>
          <a:ln w="57150" cap="flat" cmpd="sng" algn="ctr">
            <a:solidFill>
              <a:srgbClr val="FFC000"/>
            </a:solidFill>
            <a:prstDash val="solid"/>
            <a:round/>
            <a:headEnd type="none" w="med" len="med"/>
            <a:tailEnd type="triangle"/>
          </a:ln>
          <a:effectLst>
            <a:glow rad="228600">
              <a:schemeClr val="accent2">
                <a:satMod val="175000"/>
                <a:alpha val="40000"/>
              </a:schemeClr>
            </a:glow>
          </a:effectLst>
        </p:spPr>
      </p:cxnSp>
      <p:pic>
        <p:nvPicPr>
          <p:cNvPr id="27" name="Picture 26"/>
          <p:cNvPicPr>
            <a:picLocks noChangeAspect="1"/>
          </p:cNvPicPr>
          <p:nvPr/>
        </p:nvPicPr>
        <p:blipFill>
          <a:blip r:embed="rId8" cstate="print">
            <a:extLst/>
          </a:blip>
          <a:stretch>
            <a:fillRect/>
          </a:stretch>
        </p:blipFill>
        <p:spPr>
          <a:xfrm>
            <a:off x="7772122" y="5035380"/>
            <a:ext cx="1371877" cy="1813164"/>
          </a:xfrm>
          <a:prstGeom prst="rect">
            <a:avLst/>
          </a:prstGeom>
          <a:ln>
            <a:noFill/>
          </a:ln>
          <a:effectLst>
            <a:softEdge rad="112500"/>
          </a:effectLst>
        </p:spPr>
      </p:pic>
      <p:cxnSp>
        <p:nvCxnSpPr>
          <p:cNvPr id="28" name="Curved Connector 27"/>
          <p:cNvCxnSpPr/>
          <p:nvPr/>
        </p:nvCxnSpPr>
        <p:spPr bwMode="auto">
          <a:xfrm>
            <a:off x="6629400" y="4872643"/>
            <a:ext cx="990600" cy="653242"/>
          </a:xfrm>
          <a:prstGeom prst="curvedConnector3">
            <a:avLst/>
          </a:prstGeom>
          <a:solidFill>
            <a:schemeClr val="accent1"/>
          </a:solidFill>
          <a:ln w="57150" cap="flat" cmpd="sng" algn="ctr">
            <a:solidFill>
              <a:srgbClr val="FFC000"/>
            </a:solidFill>
            <a:prstDash val="solid"/>
            <a:round/>
            <a:headEnd type="none" w="med" len="med"/>
            <a:tailEnd type="triangle"/>
          </a:ln>
          <a:effectLst>
            <a:glow rad="228600">
              <a:schemeClr val="accent2">
                <a:satMod val="175000"/>
                <a:alpha val="40000"/>
              </a:schemeClr>
            </a:glow>
          </a:effectLst>
        </p:spPr>
      </p:cxnSp>
    </p:spTree>
    <p:extLst>
      <p:ext uri="{BB962C8B-B14F-4D97-AF65-F5344CB8AC3E}">
        <p14:creationId xmlns:p14="http://schemas.microsoft.com/office/powerpoint/2010/main" val="24474328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28600" y="1311275"/>
            <a:ext cx="4419600" cy="4632325"/>
          </a:xfrm>
        </p:spPr>
        <p:txBody>
          <a:bodyPr/>
          <a:lstStyle/>
          <a:p>
            <a:pPr algn="l"/>
            <a:r>
              <a:rPr lang="en-US" sz="2400" smtClean="0">
                <a:solidFill>
                  <a:schemeClr val="tx1"/>
                </a:solidFill>
                <a:latin typeface="Arial" charset="0"/>
                <a:cs typeface="Arial" charset="0"/>
              </a:rPr>
              <a:t>	</a:t>
            </a:r>
            <a:r>
              <a:rPr lang="en-US" sz="2400" i="1" smtClean="0">
                <a:solidFill>
                  <a:schemeClr val="tx1"/>
                </a:solidFill>
                <a:latin typeface="Arial" charset="0"/>
                <a:cs typeface="Arial" charset="0"/>
              </a:rPr>
              <a:t>The Prince </a:t>
            </a:r>
            <a:r>
              <a:rPr lang="en-US" sz="2400" smtClean="0">
                <a:solidFill>
                  <a:schemeClr val="tx1"/>
                </a:solidFill>
                <a:latin typeface="Arial" charset="0"/>
                <a:cs typeface="Arial" charset="0"/>
              </a:rPr>
              <a:t>was so monumental that words like “Machiavellianism” and “Machiavellian” are still commonly used today to describe any sort of authority figure who tries to manipulate people under their influence.</a:t>
            </a:r>
            <a:endParaRPr lang="en-US" sz="2000" smtClean="0">
              <a:latin typeface="Arial" charset="0"/>
              <a:cs typeface="Arial" charset="0"/>
            </a:endParaRPr>
          </a:p>
        </p:txBody>
      </p:sp>
      <p:sp>
        <p:nvSpPr>
          <p:cNvPr id="5" name="Title 1"/>
          <p:cNvSpPr txBox="1">
            <a:spLocks/>
          </p:cNvSpPr>
          <p:nvPr/>
        </p:nvSpPr>
        <p:spPr>
          <a:xfrm>
            <a:off x="0" y="76200"/>
            <a:ext cx="8305800" cy="560388"/>
          </a:xfrm>
          <a:prstGeom prst="rect">
            <a:avLst/>
          </a:prstGeom>
        </p:spPr>
        <p:txBody>
          <a:bodyPr/>
          <a:lstStyle/>
          <a:p>
            <a:pPr algn="ctr" eaLnBrk="0" fontAlgn="base" hangingPunct="0">
              <a:spcBef>
                <a:spcPct val="0"/>
              </a:spcBef>
              <a:spcAft>
                <a:spcPct val="0"/>
              </a:spcAft>
              <a:defRPr/>
            </a:pPr>
            <a:r>
              <a:rPr lang="en-US" sz="2800" b="1" kern="0" dirty="0" smtClean="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Renaissance </a:t>
            </a:r>
            <a:r>
              <a:rPr lang="en-US" sz="28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Figures: </a:t>
            </a:r>
            <a:r>
              <a:rPr lang="en-US" sz="2800" b="1" dirty="0" err="1">
                <a:solidFill>
                  <a:srgbClr val="FFFFFF"/>
                </a:solidFill>
                <a:latin typeface="Arial" panose="020B0604020202020204" pitchFamily="34" charset="0"/>
                <a:cs typeface="Arial" panose="020B0604020202020204" pitchFamily="34" charset="0"/>
              </a:rPr>
              <a:t>Niccolò</a:t>
            </a:r>
            <a:r>
              <a:rPr lang="en-US" sz="2800" b="1" dirty="0">
                <a:solidFill>
                  <a:srgbClr val="FFFFFF"/>
                </a:solidFill>
                <a:latin typeface="Arial" panose="020B0604020202020204" pitchFamily="34" charset="0"/>
                <a:cs typeface="Arial" panose="020B0604020202020204" pitchFamily="34" charset="0"/>
              </a:rPr>
              <a:t> Machiavelli</a:t>
            </a:r>
            <a:endParaRPr lang="en-US" sz="1400" b="1" kern="0" dirty="0">
              <a:solidFill>
                <a:srgbClr val="E3EBF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cstate="print">
            <a:extLst/>
          </a:blip>
          <a:stretch>
            <a:fillRect/>
          </a:stretch>
        </p:blipFill>
        <p:spPr>
          <a:xfrm>
            <a:off x="7772123" y="19008"/>
            <a:ext cx="1282979" cy="1235159"/>
          </a:xfrm>
          <a:prstGeom prst="rect">
            <a:avLst/>
          </a:prstGeom>
          <a:ln>
            <a:noFill/>
          </a:ln>
          <a:effectLst>
            <a:softEdge rad="112500"/>
          </a:effectLst>
        </p:spPr>
      </p:pic>
      <p:pic>
        <p:nvPicPr>
          <p:cNvPr id="13317" name="Picture 6" descr="F:\princ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4750" y="1524000"/>
            <a:ext cx="3846513" cy="514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7631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E3DA18C2-75F1-4980-A5F0-165F6F71DE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136</TotalTime>
  <Words>222</Words>
  <Application>Microsoft Office PowerPoint</Application>
  <PresentationFormat>On-screen Show (4:3)</PresentationFormat>
  <Paragraphs>51</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BrockScript</vt:lpstr>
      <vt:lpstr>Calibri</vt:lpstr>
      <vt:lpstr>Calibri Light</vt:lpstr>
      <vt:lpstr>Retrospect</vt:lpstr>
      <vt:lpstr>PowerPoint Presentation</vt:lpstr>
      <vt:lpstr> Machiavelli was one of several famous Italian Renaissance figures.  Although most of these men were known for their visual arts (paintings and sculptures), Machiavelli was famous for his writings.  </vt:lpstr>
      <vt:lpstr>According to goodreads.com, Machiavelli’s The Prince is in the top-five best best books from or about the Renaissance:  5) The Civilization of the Renaissance in Italy (Jacob Burckhardt)   4) The Prince (Niccolo Machavelli)   3) The House of Medici: Its Rise and Fall (Christopher Hibbert)   2) Brunelleschi’s Dome: How a Renaissance Genius Reinvented Architecture (Ross King)   1) The Life of Elizabeth I (Alison Weir)   </vt:lpstr>
      <vt:lpstr> Niccolò Machiavelli (1469-1527) was an Italian writer and politician during the Renaissance.   He spent most of his adult life in Florence and served as a government official there.  He was responsible for diplomatic and military affairs.  </vt:lpstr>
      <vt:lpstr> Many historians credit Machiavelli as the founder of political science because of how his work and writings shaped modern politics.  Political Science is the study of governments and politics.    https://www.youtube.com/watch?v=WEgJyCCVUao</vt:lpstr>
      <vt:lpstr> Machiavelli wrote many different types of literature including historical books, comedies, songs and poems.  But his most famous work was a guidebook for rulers to gain and keep power, called The Prince.  </vt:lpstr>
      <vt:lpstr> The Prince had an immediate impact in shaping the behavior of leaders.  Certain wealthy and powerful families often controlled parts of Italy.  Many members of these families even became popes.  One of the most notorious, powerful and wealthy Italian families of the time was the Medici family.  </vt:lpstr>
      <vt:lpstr> The Medici family had controlled Florence for over half a century before a republic was established.  Machiavelli served as a politician in that republic.  And although his book The Prince discussed how to gain and keep power, the Medici family eventually took over once again and Machiavelli no longer served in government. </vt:lpstr>
      <vt:lpstr> The Prince was so monumental that words like “Machiavellianism” and “Machiavellian” are still commonly used today to describe any sort of authority figure who tries to manipulate people under their influence.</vt:lpstr>
      <vt:lpstr> Machiavelli's The Prince was like a Renaissance guide book with advice for rulers.  In the book, Machiavelli made suggestions such as ‘don’t hire mercenaries’, ‘don’t borrow troops from your allies’ and ‘make people think you are merciful’.</vt:lpstr>
      <vt:lpstr>Excerpt from Machiavelli's The Prince:  “A controversy has arisen about this: whether it is better to be loved than feared, or vice versa.  My view is that it is desirable to be both loved and feared; but it is difficult to achieve both and, if one of them has to be lacking, it is much safer to be feared than loved…For love is sustained by a bond of gratitude which, because men are excessively self-interested, is broken whenever they see a chance to benefit themselves.  But fear is sustained by a dread of punishment that is always effective.”  1) According to the Prince, what does Machiavelli believe to be the key ingredients for effective leadership? </vt:lpstr>
      <vt:lpstr>Excerpt from Machiavelli's The Prince:  1) A controversy has arisen about this: whether it is better to be loved than feared, or vice versa.  2) My view is that it is desirable to be both loved and feared; but...  3) …it is difficult to achieve both and, if one of them has to be lacking, it is much safer to be feared than loved…  4) For love is sustained by a bond of gratitude which, because men are excessively self-interested, is broken whenever they see a chance to benefit themselves.  5) But fear is sustained by a dread of punishment that is always effective  Translate and shorten each of the five parts of the paragraph into your own words…</vt:lpstr>
    </vt:vector>
  </TitlesOfParts>
  <Company>Public Schools of Robeson County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Meyonnie Patrice Faulk</dc:creator>
  <cp:lastModifiedBy>Joe Dumas</cp:lastModifiedBy>
  <cp:revision>12</cp:revision>
  <cp:lastPrinted>2016-05-02T14:03:05Z</cp:lastPrinted>
  <dcterms:created xsi:type="dcterms:W3CDTF">2013-10-01T14:04:53Z</dcterms:created>
  <dcterms:modified xsi:type="dcterms:W3CDTF">2016-05-02T15:10:09Z</dcterms:modified>
</cp:coreProperties>
</file>